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74" r:id="rId3"/>
    <p:sldId id="332" r:id="rId4"/>
    <p:sldId id="360" r:id="rId5"/>
    <p:sldId id="380" r:id="rId6"/>
    <p:sldId id="382" r:id="rId7"/>
    <p:sldId id="361" r:id="rId8"/>
    <p:sldId id="383" r:id="rId9"/>
    <p:sldId id="298" r:id="rId10"/>
    <p:sldId id="381" r:id="rId11"/>
    <p:sldId id="385" r:id="rId12"/>
    <p:sldId id="386" r:id="rId13"/>
    <p:sldId id="384" r:id="rId14"/>
    <p:sldId id="395" r:id="rId15"/>
    <p:sldId id="299" r:id="rId16"/>
    <p:sldId id="300" r:id="rId17"/>
    <p:sldId id="393" r:id="rId18"/>
    <p:sldId id="399" r:id="rId19"/>
    <p:sldId id="365" r:id="rId20"/>
    <p:sldId id="390" r:id="rId21"/>
    <p:sldId id="374" r:id="rId22"/>
    <p:sldId id="259" r:id="rId23"/>
    <p:sldId id="392" r:id="rId24"/>
    <p:sldId id="396" r:id="rId25"/>
    <p:sldId id="401" r:id="rId26"/>
    <p:sldId id="402" r:id="rId27"/>
    <p:sldId id="394" r:id="rId28"/>
    <p:sldId id="397" r:id="rId29"/>
    <p:sldId id="398" r:id="rId30"/>
    <p:sldId id="272" r:id="rId31"/>
    <p:sldId id="30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8"/>
    <p:restoredTop sz="87361"/>
  </p:normalViewPr>
  <p:slideViewPr>
    <p:cSldViewPr snapToGrid="0" snapToObjects="1">
      <p:cViewPr varScale="1">
        <p:scale>
          <a:sx n="133" d="100"/>
          <a:sy n="133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B043E-E039-8348-B71E-3B8398726EC0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92E7F-144D-E641-A8D5-5A857C9E7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7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SAD is</a:t>
            </a:r>
            <a:r>
              <a:rPr lang="en-US" baseline="0" dirty="0"/>
              <a:t> characterized by intense fear and anxiety of being judge, negatively evaluated or rejected in social situations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anxiety disorder (SAD) is prevalent (Kessler et al., 2005), chronic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Beesdo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-Baum et al., 2012), and highly detrimental for quality of life (Stein &amp; Kean, 2000;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Wittchen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1996).</a:t>
            </a:r>
            <a:r>
              <a:rPr lang="en-US" dirty="0">
                <a:effectLst/>
              </a:rPr>
              <a:t> 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Though incidence for anxiety disorders increase in adolescents, it is particular true for SAD given the increase in importance in peer relationships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A13CB-72DC-3348-9409-5315D2D52A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4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Talk about accuracy model as 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 and cognitive control only unpredictable mean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65604-2A81-7E40-A942-2FCC76F847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37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92E7F-144D-E641-A8D5-5A857C9E7C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13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decreased </a:t>
            </a:r>
            <a:r>
              <a:rPr lang="en-US" dirty="0"/>
              <a:t>brain activation to unexpected </a:t>
            </a:r>
            <a:r>
              <a:rPr lang="en-US" i="1" dirty="0"/>
              <a:t>negative</a:t>
            </a:r>
            <a:r>
              <a:rPr lang="en-US" dirty="0"/>
              <a:t> feedback in predictably nice and unpredictably mean social contexts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increased</a:t>
            </a:r>
            <a:r>
              <a:rPr lang="en-US" dirty="0"/>
              <a:t> in brain activation to unexpected </a:t>
            </a:r>
            <a:r>
              <a:rPr lang="en-US" i="1" dirty="0"/>
              <a:t>positive</a:t>
            </a:r>
            <a:r>
              <a:rPr lang="en-US" dirty="0"/>
              <a:t> feedback in predictably mean social contexts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65604-2A81-7E40-A942-2FCC76F847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1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the ages of 11-15 we see dramatic increases in SAD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DeWit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 2015)--making this time period critical for studying how adolescents learn to fear social evaluation</a:t>
            </a:r>
            <a:r>
              <a:rPr lang="en-US" dirty="0">
                <a:effectLst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Yet, little is known about how adolescents with SAD learn to fear social evaluation from their peers—a hallmark symptom of SAD.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074A8-1EF6-224C-B2C7-8BA86B81BE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22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92E7F-144D-E641-A8D5-5A857C9E7C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2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92E7F-144D-E641-A8D5-5A857C9E7C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44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92E7F-144D-E641-A8D5-5A857C9E7C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92E7F-144D-E641-A8D5-5A857C9E7C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73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92E7F-144D-E641-A8D5-5A857C9E7C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9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-can model other epochs-but not aim of this grant.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92E7F-144D-E641-A8D5-5A857C9E7C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72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Talk about accuracy model as 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 and cognitive control only unpredictable mean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65604-2A81-7E40-A942-2FCC76F847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4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2546-6354-A641-9F1C-9C3CFAB35BA8}" type="datetime1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457639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0F560-4AB1-5B46-BF27-7F5BF5B2CEF0}" type="datetime1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4581-5327-B44D-B3F8-0B29729F4552}" type="datetime1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23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B79-610D-8145-8124-BE3748CA1C32}" type="datetime1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4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4848-75CE-8F49-AB7D-4E0AE1520861}" type="datetime1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5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3C50A-04D7-294F-906E-38191BF2F44D}" type="datetime1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1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342A8-A1DB-7245-B4D6-AF4C551A3BFA}" type="datetime1">
              <a:rPr lang="en-US" smtClean="0"/>
              <a:t>9/12/25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3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A750B-D47E-A04E-8EE6-76E4D56D2565}" type="datetime1">
              <a:rPr lang="en-US" smtClean="0"/>
              <a:t>9/12/25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4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83748-777D-2B4A-958C-8BE9A5C5FF95}" type="datetime1">
              <a:rPr lang="en-US" smtClean="0"/>
              <a:t>9/12/25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98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017-1C0D-2140-9845-3BB4EF7A23DC}" type="datetime1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19800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D9591E5A-CEDE-AA49-A00C-CF4663822019}" type="datetime1">
              <a:rPr lang="en-US" smtClean="0"/>
              <a:t>9/12/25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06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CF8B608-0F82-7045-80FE-B3B9924CF275}" type="datetime1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64FBD82-6181-954D-94F9-97E8C9AE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5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1.pd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df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Relationship Id="rId9" Type="http://schemas.openxmlformats.org/officeDocument/2006/relationships/image" Target="../media/image4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d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FA94-9601-644D-B1E7-F315494A7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37" y="1577848"/>
            <a:ext cx="10769600" cy="1673352"/>
          </a:xfrm>
        </p:spPr>
        <p:txBody>
          <a:bodyPr>
            <a:normAutofit fontScale="90000"/>
          </a:bodyPr>
          <a:lstStyle/>
          <a:p>
            <a:r>
              <a:rPr lang="en-US" dirty="0"/>
              <a:t>Dissertation</a:t>
            </a:r>
            <a:br>
              <a:rPr lang="en-US" dirty="0"/>
            </a:br>
            <a:r>
              <a:rPr lang="en-US" b="0" dirty="0"/>
              <a:t>Learning to fear social interactions: Dysregulated neural mechanisms of social learning in adolescent social anxiety</a:t>
            </a: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7E038-3D16-034A-9EFF-03898F53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37" y="5029200"/>
            <a:ext cx="10769600" cy="1499616"/>
          </a:xfrm>
        </p:spPr>
        <p:txBody>
          <a:bodyPr/>
          <a:lstStyle/>
          <a:p>
            <a:r>
              <a:rPr lang="en-US" dirty="0"/>
              <a:t>By </a:t>
            </a:r>
          </a:p>
          <a:p>
            <a:r>
              <a:rPr lang="en-US" dirty="0"/>
              <a:t>Tessa Clarkson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392BE-CC28-9943-9BC0-D318529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8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7718-E4B3-674F-B37F-2FDC751D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8A5C-42E2-FF41-B61A-98CDD1BDF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Models:</a:t>
            </a:r>
          </a:p>
          <a:p>
            <a:pPr lvl="1"/>
            <a:r>
              <a:rPr lang="en-US" dirty="0"/>
              <a:t>RL framework and </a:t>
            </a:r>
            <a:r>
              <a:rPr lang="en-US" dirty="0" err="1"/>
              <a:t>softmax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Optmin</a:t>
            </a:r>
            <a:r>
              <a:rPr lang="en-US" dirty="0"/>
              <a:t> function, </a:t>
            </a:r>
          </a:p>
          <a:p>
            <a:pPr lvl="1"/>
            <a:r>
              <a:rPr lang="en-US" dirty="0"/>
              <a:t>initialized parameters at .5,</a:t>
            </a:r>
          </a:p>
          <a:p>
            <a:pPr lvl="1"/>
            <a:r>
              <a:rPr lang="en-US" dirty="0"/>
              <a:t>MAP to optimize parameters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E3A5B-5757-0947-928B-65ADC399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064E7-0335-C242-AB52-4D2CC300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8" y="3053524"/>
            <a:ext cx="38735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D9C74-4D3F-814A-9470-19AD39709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509" y="2945574"/>
            <a:ext cx="4610100" cy="13335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47F9088-2601-5345-9EF8-359ECA1F38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66664" b="51408"/>
          <a:stretch/>
        </p:blipFill>
        <p:spPr>
          <a:xfrm>
            <a:off x="6414043" y="4048421"/>
            <a:ext cx="2869017" cy="2352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E6137-F604-9847-93B2-6AA5CABFF8AB}"/>
              </a:ext>
            </a:extLst>
          </p:cNvPr>
          <p:cNvSpPr txBox="1"/>
          <p:nvPr/>
        </p:nvSpPr>
        <p:spPr>
          <a:xfrm>
            <a:off x="7173140" y="6054219"/>
            <a:ext cx="477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8FCE3-E1F3-714A-9A6D-023DD6641022}"/>
              </a:ext>
            </a:extLst>
          </p:cNvPr>
          <p:cNvSpPr txBox="1"/>
          <p:nvPr/>
        </p:nvSpPr>
        <p:spPr>
          <a:xfrm>
            <a:off x="8410218" y="6099537"/>
            <a:ext cx="51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F1D425-AE70-8347-BB53-95599D352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508" y="5858262"/>
            <a:ext cx="1490389" cy="909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6D40C1-E8C8-5545-8CE6-0516DBEBC5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356" y="5873473"/>
            <a:ext cx="1613237" cy="9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1169-447F-0743-93B0-D40AC18A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1-5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898A0-79AB-5C43-B57E-179F648D0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26468" y="1851390"/>
                <a:ext cx="6509011" cy="462560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Static learning rates using RL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M1- Learning is NOT context dependent </a:t>
                </a:r>
              </a:p>
              <a:p>
                <a:pPr lvl="1"/>
                <a:r>
                  <a:rPr lang="en-US" dirty="0"/>
                  <a:t>M2- Learning is Predictability context dependent ONLY</a:t>
                </a:r>
              </a:p>
              <a:p>
                <a:pPr lvl="1"/>
                <a:r>
                  <a:rPr lang="en-US" dirty="0"/>
                  <a:t>M3- Learning is Reputation Valence context dependent ONLY</a:t>
                </a:r>
              </a:p>
              <a:p>
                <a:pPr lvl="1"/>
                <a:r>
                  <a:rPr lang="en-US" dirty="0"/>
                  <a:t>M4- Learning is Feedback Valence context dependent ONLY</a:t>
                </a:r>
              </a:p>
              <a:p>
                <a:pPr lvl="1"/>
                <a:r>
                  <a:rPr lang="en-US" dirty="0"/>
                  <a:t>M5- Learning is Predictability and Reputation Valence context dependent ONLY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898A0-79AB-5C43-B57E-179F648D0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26468" y="1851390"/>
                <a:ext cx="6509011" cy="4625609"/>
              </a:xfrm>
              <a:blipFill>
                <a:blip r:embed="rId3"/>
                <a:stretch>
                  <a:fillRect t="-1370" b="-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C1E9E-DF6F-0847-A1AD-59EB2C70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11</a:t>
            </a:fld>
            <a:endParaRPr lang="en-US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7CCBD8B5-CC62-1B4F-84BF-4EE4861D78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4" t="17854" r="16675" b="12246"/>
          <a:stretch/>
        </p:blipFill>
        <p:spPr>
          <a:xfrm>
            <a:off x="6422884" y="2544000"/>
            <a:ext cx="5141845" cy="2597537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D695BADE-DD91-A847-9A83-7536E5A511C2}"/>
              </a:ext>
            </a:extLst>
          </p:cNvPr>
          <p:cNvSpPr/>
          <p:nvPr/>
        </p:nvSpPr>
        <p:spPr>
          <a:xfrm>
            <a:off x="6373375" y="2127143"/>
            <a:ext cx="5354799" cy="3629025"/>
          </a:xfrm>
          <a:prstGeom prst="frame">
            <a:avLst>
              <a:gd name="adj1" fmla="val 253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9A016DB0-25DE-F14A-A931-3825A8EF3026}"/>
              </a:ext>
            </a:extLst>
          </p:cNvPr>
          <p:cNvSpPr/>
          <p:nvPr/>
        </p:nvSpPr>
        <p:spPr>
          <a:xfrm>
            <a:off x="6373375" y="2127143"/>
            <a:ext cx="1379147" cy="3629025"/>
          </a:xfrm>
          <a:prstGeom prst="frame">
            <a:avLst>
              <a:gd name="adj1" fmla="val 362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893F1BD2-DD37-3F48-BA51-BD03E8E2647F}"/>
              </a:ext>
            </a:extLst>
          </p:cNvPr>
          <p:cNvSpPr/>
          <p:nvPr/>
        </p:nvSpPr>
        <p:spPr>
          <a:xfrm>
            <a:off x="7761689" y="2127143"/>
            <a:ext cx="2441563" cy="3629025"/>
          </a:xfrm>
          <a:prstGeom prst="frame">
            <a:avLst>
              <a:gd name="adj1" fmla="val 36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B35057F9-8AE2-D74B-8BAC-C8505C7A7454}"/>
              </a:ext>
            </a:extLst>
          </p:cNvPr>
          <p:cNvSpPr/>
          <p:nvPr/>
        </p:nvSpPr>
        <p:spPr>
          <a:xfrm>
            <a:off x="10216700" y="2127143"/>
            <a:ext cx="1379147" cy="3629025"/>
          </a:xfrm>
          <a:prstGeom prst="frame">
            <a:avLst>
              <a:gd name="adj1" fmla="val 362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A442C501-82A9-B44A-9710-23C2C13C6E96}"/>
              </a:ext>
            </a:extLst>
          </p:cNvPr>
          <p:cNvSpPr/>
          <p:nvPr/>
        </p:nvSpPr>
        <p:spPr>
          <a:xfrm>
            <a:off x="6364208" y="2127143"/>
            <a:ext cx="2684789" cy="3629025"/>
          </a:xfrm>
          <a:prstGeom prst="frame">
            <a:avLst>
              <a:gd name="adj1" fmla="val 36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EACDCC6-EF29-F14B-8767-2BE9F95D8C7A}"/>
              </a:ext>
            </a:extLst>
          </p:cNvPr>
          <p:cNvSpPr/>
          <p:nvPr/>
        </p:nvSpPr>
        <p:spPr>
          <a:xfrm>
            <a:off x="9048997" y="2127143"/>
            <a:ext cx="2688344" cy="3629025"/>
          </a:xfrm>
          <a:prstGeom prst="frame">
            <a:avLst>
              <a:gd name="adj1" fmla="val 36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83E7434B-F92F-E04B-AF89-695417565D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46" t="28399" r="47642" b="45329"/>
          <a:stretch/>
        </p:blipFill>
        <p:spPr>
          <a:xfrm>
            <a:off x="9967284" y="906195"/>
            <a:ext cx="1934528" cy="1710699"/>
          </a:xfrm>
          <a:prstGeom prst="rect">
            <a:avLst/>
          </a:prstGeom>
        </p:spPr>
      </p:pic>
      <p:sp>
        <p:nvSpPr>
          <p:cNvPr id="20" name="Frame 19">
            <a:extLst>
              <a:ext uri="{FF2B5EF4-FFF2-40B4-BE49-F238E27FC236}">
                <a16:creationId xmlns:a16="http://schemas.microsoft.com/office/drawing/2014/main" id="{095E5E56-6B26-904E-8101-1A86B196F5A7}"/>
              </a:ext>
            </a:extLst>
          </p:cNvPr>
          <p:cNvSpPr/>
          <p:nvPr/>
        </p:nvSpPr>
        <p:spPr>
          <a:xfrm>
            <a:off x="6373375" y="2127143"/>
            <a:ext cx="1388313" cy="3629025"/>
          </a:xfrm>
          <a:prstGeom prst="frame">
            <a:avLst>
              <a:gd name="adj1" fmla="val 36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CFC9D2F8-899F-9649-9607-FD276278E301}"/>
              </a:ext>
            </a:extLst>
          </p:cNvPr>
          <p:cNvSpPr/>
          <p:nvPr/>
        </p:nvSpPr>
        <p:spPr>
          <a:xfrm>
            <a:off x="7787504" y="2127143"/>
            <a:ext cx="1203482" cy="3629025"/>
          </a:xfrm>
          <a:prstGeom prst="frame">
            <a:avLst>
              <a:gd name="adj1" fmla="val 36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6B1D0845-F199-FA47-8759-E1EEA1DACB90}"/>
              </a:ext>
            </a:extLst>
          </p:cNvPr>
          <p:cNvSpPr/>
          <p:nvPr/>
        </p:nvSpPr>
        <p:spPr>
          <a:xfrm>
            <a:off x="9023923" y="2127143"/>
            <a:ext cx="1179330" cy="3629025"/>
          </a:xfrm>
          <a:prstGeom prst="frame">
            <a:avLst>
              <a:gd name="adj1" fmla="val 362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8CF87917-E68F-8142-B02B-2B4C6CE7EFA0}"/>
              </a:ext>
            </a:extLst>
          </p:cNvPr>
          <p:cNvSpPr/>
          <p:nvPr/>
        </p:nvSpPr>
        <p:spPr>
          <a:xfrm>
            <a:off x="10241133" y="2127143"/>
            <a:ext cx="1207008" cy="3629025"/>
          </a:xfrm>
          <a:prstGeom prst="frame">
            <a:avLst>
              <a:gd name="adj1" fmla="val 36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2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2" grpId="0" animBg="1"/>
      <p:bldP spid="12" grpId="1" animBg="1"/>
      <p:bldP spid="13" grpId="0" animBg="1"/>
      <p:bldP spid="13" grpId="1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BEA5-5A83-9D46-96B0-1973CBEA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6-10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A10BC-D254-C141-BDD2-CA6E43913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Models dynamically adjust learning rate based on the attention allocated to the prediction error (i.e. unexpected positive or negative feedback)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Follow the same M1-5 models examining context-dependent factors (i.e. predictability and valence of reputation and feedback)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99056-00CD-4D47-8221-A782A960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79113-3611-8846-B553-B8530608C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10146"/>
            <a:ext cx="28321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09943-DF13-D94F-8B6D-E0A6246D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0" y="3586346"/>
            <a:ext cx="3162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2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7718-E4B3-674F-B37F-2FDC751D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Parsimony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98A5C-42E2-FF41-B61A-98CDD1BDF7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118872" indent="0">
                  <a:buNone/>
                </a:pPr>
                <a:endParaRPr lang="en-US" dirty="0"/>
              </a:p>
              <a:p>
                <a:r>
                  <a:rPr lang="en-US" dirty="0"/>
                  <a:t>Parsimony Analyses: are parameters context dependent?</a:t>
                </a:r>
              </a:p>
              <a:p>
                <a:pPr lvl="1"/>
                <a:r>
                  <a:rPr lang="en-US" dirty="0"/>
                  <a:t>W= weight of unexpected outcomes vs existing reputation</a:t>
                </a:r>
              </a:p>
              <a:p>
                <a:pPr lvl="1"/>
                <a:r>
                  <a:rPr lang="en-US" dirty="0"/>
                  <a:t>K = scaling parameter for the range of values of learning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decay of prediction error (unexpected outcome)</a:t>
                </a:r>
              </a:p>
              <a:p>
                <a:r>
                  <a:rPr lang="en-US" dirty="0"/>
                  <a:t>Winning Model (w</a:t>
                </a:r>
                <a:r>
                  <a:rPr lang="en-US" baseline="-25000" dirty="0"/>
                  <a:t>m8</a:t>
                </a:r>
                <a:r>
                  <a:rPr lang="en-US" dirty="0"/>
                  <a:t>w</a:t>
                </a:r>
                <a:r>
                  <a:rPr lang="en-US" baseline="-25000" dirty="0"/>
                  <a:t>m6</a:t>
                </a:r>
                <a:r>
                  <a:rPr lang="en-US" dirty="0"/>
                  <a:t>, w</a:t>
                </a:r>
                <a:r>
                  <a:rPr lang="en-US" baseline="-25000" dirty="0"/>
                  <a:t>n8</a:t>
                </a:r>
                <a:r>
                  <a:rPr lang="en-US" dirty="0"/>
                  <a:t>, w</a:t>
                </a:r>
                <a:r>
                  <a:rPr lang="en-US" baseline="-25000" dirty="0"/>
                  <a:t>n6</a:t>
                </a:r>
                <a:r>
                  <a:rPr lang="en-US" dirty="0"/>
                  <a:t>, k,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aseline="-25000" dirty="0"/>
                  <a:t>neg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aseline="-25000" dirty="0" err="1"/>
                  <a:t>pos</a:t>
                </a:r>
                <a:r>
                  <a:rPr lang="en-US" dirty="0"/>
                  <a:t>)</a:t>
                </a:r>
                <a:r>
                  <a:rPr lang="en-US" baseline="-25000" dirty="0"/>
                  <a:t>.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weight of unexpected outcome-vs- reputation: context dependent</a:t>
                </a:r>
              </a:p>
              <a:p>
                <a:pPr lvl="1"/>
                <a:r>
                  <a:rPr lang="en-US" dirty="0"/>
                  <a:t>Range of possible learning rates: NOT context-dependent</a:t>
                </a:r>
              </a:p>
              <a:p>
                <a:pPr lvl="1"/>
                <a:r>
                  <a:rPr lang="en-US" dirty="0"/>
                  <a:t>Decay of prediction error: Feedback-dependent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98A5C-42E2-FF41-B61A-98CDD1BDF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E3A5B-5757-0947-928B-65ADC399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3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7718-E4B3-674F-B37F-2FDC751D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Model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98A5C-42E2-FF41-B61A-98CDD1BDF7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79" y="1408176"/>
                <a:ext cx="11906250" cy="55209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Bayesian Model Comparisons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Larger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aseline="-25000" dirty="0" err="1"/>
                  <a:t>pos</a:t>
                </a:r>
                <a:r>
                  <a:rPr lang="en-US" baseline="-25000" dirty="0"/>
                  <a:t> </a:t>
                </a:r>
                <a:r>
                  <a:rPr lang="en-US" dirty="0"/>
                  <a:t>~ More SA (faster decay of weight of unexpected positive feedback)</a:t>
                </a:r>
              </a:p>
              <a:p>
                <a:r>
                  <a:rPr lang="en-US" dirty="0"/>
                  <a:t>Model-based regressors generated through simulations using full-sample parameter estimates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98A5C-42E2-FF41-B61A-98CDD1BDF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79" y="1408176"/>
                <a:ext cx="11906250" cy="5520958"/>
              </a:xfrm>
              <a:blipFill>
                <a:blip r:embed="rId3"/>
                <a:stretch>
                  <a:fillRect t="-1376" b="-1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E3A5B-5757-0947-928B-65ADC399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D24BC-1ABB-F948-BB37-45358BE8FE1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0" b="53969"/>
          <a:stretch/>
        </p:blipFill>
        <p:spPr bwMode="auto">
          <a:xfrm>
            <a:off x="847106" y="2225824"/>
            <a:ext cx="10329595" cy="2719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152CA476-69CA-514B-87E6-6607DEE93B2C}"/>
              </a:ext>
            </a:extLst>
          </p:cNvPr>
          <p:cNvSpPr/>
          <p:nvPr/>
        </p:nvSpPr>
        <p:spPr>
          <a:xfrm>
            <a:off x="9496586" y="2132554"/>
            <a:ext cx="823070" cy="2905988"/>
          </a:xfrm>
          <a:prstGeom prst="frame">
            <a:avLst>
              <a:gd name="adj1" fmla="val 36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8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86D770-52ED-4E4E-AE64-28BBD4D7BA7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5" t="17070" r="19901" b="16480"/>
          <a:stretch/>
        </p:blipFill>
        <p:spPr bwMode="auto">
          <a:xfrm>
            <a:off x="152962" y="1620319"/>
            <a:ext cx="6034082" cy="50945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01021E-29C8-1D41-B47D-814F311C12EC}"/>
              </a:ext>
            </a:extLst>
          </p:cNvPr>
          <p:cNvSpPr txBox="1">
            <a:spLocks/>
          </p:cNvSpPr>
          <p:nvPr/>
        </p:nvSpPr>
        <p:spPr>
          <a:xfrm>
            <a:off x="6599846" y="2119084"/>
            <a:ext cx="5262187" cy="445025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400" dirty="0"/>
              <a:t>Social learning is context dependent and varies by SA</a:t>
            </a:r>
          </a:p>
          <a:p>
            <a:r>
              <a:rPr lang="en-US" sz="2400" dirty="0"/>
              <a:t>SA </a:t>
            </a:r>
          </a:p>
          <a:p>
            <a:pPr lvl="1"/>
            <a:r>
              <a:rPr lang="en-US" sz="2400" dirty="0"/>
              <a:t>accurate estimation of peer reputations. </a:t>
            </a:r>
          </a:p>
          <a:p>
            <a:r>
              <a:rPr lang="en-US" sz="2400" dirty="0"/>
              <a:t>Non-SA</a:t>
            </a:r>
          </a:p>
          <a:p>
            <a:pPr lvl="1"/>
            <a:r>
              <a:rPr lang="en-US" sz="2400" dirty="0"/>
              <a:t>positivity bias in estimating peer reputations.</a:t>
            </a:r>
          </a:p>
          <a:p>
            <a:r>
              <a:rPr lang="en-US" sz="2800" dirty="0"/>
              <a:t>Model reproduces behavior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22B826-238B-634D-A337-566BF756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lang="en-US" dirty="0"/>
              <a:t>Behavioral &amp; Modeling 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28F7F4-5753-8D4B-ACDA-F0B818DE8989}"/>
              </a:ext>
            </a:extLst>
          </p:cNvPr>
          <p:cNvSpPr/>
          <p:nvPr/>
        </p:nvSpPr>
        <p:spPr>
          <a:xfrm>
            <a:off x="1031966" y="2586446"/>
            <a:ext cx="4754880" cy="2873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6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3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B6480C-164D-794A-8E39-BFE03DE1EDBE}"/>
              </a:ext>
            </a:extLst>
          </p:cNvPr>
          <p:cNvPicPr/>
          <p:nvPr/>
        </p:nvPicPr>
        <p:blipFill rotWithShape="1">
          <a:blip r:embed="rId2"/>
          <a:srcRect l="4698" t="20669" r="13784" b="29005"/>
          <a:stretch/>
        </p:blipFill>
        <p:spPr bwMode="auto">
          <a:xfrm>
            <a:off x="354843" y="354841"/>
            <a:ext cx="11095628" cy="4326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E16CE-B85A-A445-9421-6443F81A984B}"/>
              </a:ext>
            </a:extLst>
          </p:cNvPr>
          <p:cNvSpPr txBox="1"/>
          <p:nvPr/>
        </p:nvSpPr>
        <p:spPr>
          <a:xfrm>
            <a:off x="379826" y="50070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B07E7-9E13-D148-AA2B-260905C411C5}"/>
              </a:ext>
            </a:extLst>
          </p:cNvPr>
          <p:cNvSpPr txBox="1"/>
          <p:nvPr/>
        </p:nvSpPr>
        <p:spPr>
          <a:xfrm>
            <a:off x="6209695" y="50070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B9B9E2-BBFD-7D43-A2F5-45199C165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538" y="4572000"/>
            <a:ext cx="10972800" cy="2161310"/>
          </a:xfrm>
        </p:spPr>
        <p:txBody>
          <a:bodyPr>
            <a:noAutofit/>
          </a:bodyPr>
          <a:lstStyle/>
          <a:p>
            <a:pPr lvl="1"/>
            <a:r>
              <a:rPr lang="en-US" sz="1800" dirty="0"/>
              <a:t>Mechanisms of social learning are context dependent and varies by SA</a:t>
            </a:r>
          </a:p>
          <a:p>
            <a:pPr lvl="1"/>
            <a:r>
              <a:rPr lang="en-US" sz="1800" dirty="0"/>
              <a:t>SA </a:t>
            </a:r>
          </a:p>
          <a:p>
            <a:pPr lvl="2"/>
            <a:r>
              <a:rPr lang="en-US" sz="1600" dirty="0"/>
              <a:t>learned rapidly and dynamically in predictably nice and unpredictable social contexts by allocating more weight to unexpected negative-vs-positive feedback.  </a:t>
            </a:r>
          </a:p>
          <a:p>
            <a:pPr lvl="1"/>
            <a:r>
              <a:rPr lang="en-US" sz="1800" dirty="0"/>
              <a:t>Non-SA</a:t>
            </a:r>
          </a:p>
          <a:p>
            <a:pPr lvl="2"/>
            <a:r>
              <a:rPr lang="en-US" sz="1600" dirty="0"/>
              <a:t>learned slowly in all social contexts, and dynamically adjusted learning in unpredictable social contexts by allocating weight to unexpected negative </a:t>
            </a:r>
            <a:r>
              <a:rPr lang="en-US" sz="1600" i="1" dirty="0"/>
              <a:t>and</a:t>
            </a:r>
            <a:r>
              <a:rPr lang="en-US" sz="1600" dirty="0"/>
              <a:t> positive feedback. </a:t>
            </a:r>
          </a:p>
        </p:txBody>
      </p:sp>
      <p:sp>
        <p:nvSpPr>
          <p:cNvPr id="2" name="Donut 1">
            <a:extLst>
              <a:ext uri="{FF2B5EF4-FFF2-40B4-BE49-F238E27FC236}">
                <a16:creationId xmlns:a16="http://schemas.microsoft.com/office/drawing/2014/main" id="{1E23AC34-1C94-B844-B12C-51C6ECF22408}"/>
              </a:ext>
            </a:extLst>
          </p:cNvPr>
          <p:cNvSpPr/>
          <p:nvPr/>
        </p:nvSpPr>
        <p:spPr>
          <a:xfrm>
            <a:off x="1149532" y="1214845"/>
            <a:ext cx="757645" cy="927463"/>
          </a:xfrm>
          <a:prstGeom prst="donut">
            <a:avLst>
              <a:gd name="adj" fmla="val 8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7DED2FBF-D6E9-144E-9AC2-188F52C26D3F}"/>
              </a:ext>
            </a:extLst>
          </p:cNvPr>
          <p:cNvSpPr/>
          <p:nvPr/>
        </p:nvSpPr>
        <p:spPr>
          <a:xfrm>
            <a:off x="3796938" y="2142308"/>
            <a:ext cx="757645" cy="927463"/>
          </a:xfrm>
          <a:prstGeom prst="donut">
            <a:avLst>
              <a:gd name="adj" fmla="val 8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B6A66FF9-7DC8-744D-B6BD-5506E662463A}"/>
              </a:ext>
            </a:extLst>
          </p:cNvPr>
          <p:cNvSpPr/>
          <p:nvPr/>
        </p:nvSpPr>
        <p:spPr>
          <a:xfrm>
            <a:off x="5037258" y="1918723"/>
            <a:ext cx="757645" cy="927463"/>
          </a:xfrm>
          <a:prstGeom prst="donut">
            <a:avLst>
              <a:gd name="adj" fmla="val 8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C9CB19BC-2F5E-4E47-9652-9778E4D950F3}"/>
              </a:ext>
            </a:extLst>
          </p:cNvPr>
          <p:cNvSpPr/>
          <p:nvPr/>
        </p:nvSpPr>
        <p:spPr>
          <a:xfrm>
            <a:off x="6624721" y="1329822"/>
            <a:ext cx="757645" cy="927463"/>
          </a:xfrm>
          <a:prstGeom prst="donut">
            <a:avLst>
              <a:gd name="adj" fmla="val 8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3BC19CF8-DE2A-4246-A4C0-FBA66EFBE0CE}"/>
              </a:ext>
            </a:extLst>
          </p:cNvPr>
          <p:cNvSpPr/>
          <p:nvPr/>
        </p:nvSpPr>
        <p:spPr>
          <a:xfrm>
            <a:off x="9221727" y="1214845"/>
            <a:ext cx="757645" cy="927463"/>
          </a:xfrm>
          <a:prstGeom prst="donut">
            <a:avLst>
              <a:gd name="adj" fmla="val 8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DDF5BBBE-BB5A-D348-A66C-DF4EBBFA0548}"/>
              </a:ext>
            </a:extLst>
          </p:cNvPr>
          <p:cNvSpPr/>
          <p:nvPr/>
        </p:nvSpPr>
        <p:spPr>
          <a:xfrm>
            <a:off x="10512447" y="1535957"/>
            <a:ext cx="757645" cy="927463"/>
          </a:xfrm>
          <a:prstGeom prst="donut">
            <a:avLst>
              <a:gd name="adj" fmla="val 8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1A1739EA-BD8B-7B4E-A2FB-FC12119B5365}"/>
              </a:ext>
            </a:extLst>
          </p:cNvPr>
          <p:cNvSpPr/>
          <p:nvPr/>
        </p:nvSpPr>
        <p:spPr>
          <a:xfrm>
            <a:off x="9221726" y="1720074"/>
            <a:ext cx="757645" cy="927463"/>
          </a:xfrm>
          <a:prstGeom prst="donut">
            <a:avLst>
              <a:gd name="adj" fmla="val 85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2CDFA6-AD71-9F4D-A926-14D4E28BB7FF}"/>
              </a:ext>
            </a:extLst>
          </p:cNvPr>
          <p:cNvSpPr/>
          <p:nvPr/>
        </p:nvSpPr>
        <p:spPr>
          <a:xfrm>
            <a:off x="1337514" y="1378387"/>
            <a:ext cx="4186211" cy="253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129D5C-0A94-5144-9783-507C4F3463AB}"/>
              </a:ext>
            </a:extLst>
          </p:cNvPr>
          <p:cNvSpPr/>
          <p:nvPr/>
        </p:nvSpPr>
        <p:spPr>
          <a:xfrm>
            <a:off x="6795331" y="1444799"/>
            <a:ext cx="4186211" cy="253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6FFB211D-3AAD-DF4B-A98E-BCC13B00C8F1}"/>
              </a:ext>
            </a:extLst>
          </p:cNvPr>
          <p:cNvSpPr/>
          <p:nvPr/>
        </p:nvSpPr>
        <p:spPr>
          <a:xfrm>
            <a:off x="1020417" y="2463420"/>
            <a:ext cx="4935522" cy="1811519"/>
          </a:xfrm>
          <a:prstGeom prst="donut">
            <a:avLst>
              <a:gd name="adj" fmla="val 269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0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3"/>
      <p:bldP spid="2" grpId="0" animBg="1"/>
      <p:bldP spid="2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  <p:bldP spid="16" grpId="0" animBg="1"/>
      <p:bldP spid="17" grpId="0" animBg="1"/>
      <p:bldP spid="1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F6E06-A658-484A-946D-863B3AAF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Behavioral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6E99-B261-924A-A9AC-0F357C008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Aim 1. A) </a:t>
            </a:r>
            <a:r>
              <a:rPr lang="en-US" dirty="0"/>
              <a:t>Compared reinforcement learning models, associative value models, and combined models in social contexts that vary in their </a:t>
            </a:r>
            <a:r>
              <a:rPr lang="en-US" i="1" dirty="0"/>
              <a:t>predictability and valence </a:t>
            </a:r>
            <a:r>
              <a:rPr lang="en-US" dirty="0"/>
              <a:t>to understand differences in social learning among adolescents with a full range of SA symptoms. </a:t>
            </a:r>
          </a:p>
          <a:p>
            <a:pPr lvl="1"/>
            <a:r>
              <a:rPr lang="en-US" dirty="0"/>
              <a:t>Social learning is context dependent and varies by SA</a:t>
            </a:r>
          </a:p>
          <a:p>
            <a:pPr lvl="1"/>
            <a:r>
              <a:rPr lang="en-US" dirty="0"/>
              <a:t>SA </a:t>
            </a:r>
          </a:p>
          <a:p>
            <a:pPr lvl="2"/>
            <a:r>
              <a:rPr lang="en-US" dirty="0"/>
              <a:t>learned rapidly and dynamically in predictably nice and unpredictable social contexts by allocating more weight to unexpected negative-vs-positive feedback.  </a:t>
            </a:r>
          </a:p>
          <a:p>
            <a:pPr lvl="2"/>
            <a:r>
              <a:rPr lang="en-US" dirty="0"/>
              <a:t>accurate estimation of peer reputations. </a:t>
            </a:r>
          </a:p>
          <a:p>
            <a:pPr lvl="1"/>
            <a:r>
              <a:rPr lang="en-US" dirty="0"/>
              <a:t>Non-SA</a:t>
            </a:r>
          </a:p>
          <a:p>
            <a:pPr lvl="2"/>
            <a:r>
              <a:rPr lang="en-US" dirty="0"/>
              <a:t>learned slowly in all social contexts, and dynamically adjusted learning in unpredictable social contexts by allocating weight to unexpected negative </a:t>
            </a:r>
            <a:r>
              <a:rPr lang="en-US" i="1" dirty="0"/>
              <a:t>and</a:t>
            </a:r>
            <a:r>
              <a:rPr lang="en-US" dirty="0"/>
              <a:t> positive feedback. </a:t>
            </a:r>
          </a:p>
          <a:p>
            <a:pPr lvl="2"/>
            <a:r>
              <a:rPr lang="en-US" dirty="0"/>
              <a:t>positivity bias in estimating peer reputations.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FD5-11D5-A146-BEA2-C29030C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5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A17B-CB10-224B-AF23-272B6E13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Modeling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B3433-A151-A041-8061-D4AF7442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84BE0A8-FD1A-D047-83FC-BCD2DF93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07" t="17854" r="16675" b="12246"/>
          <a:stretch/>
        </p:blipFill>
        <p:spPr>
          <a:xfrm>
            <a:off x="3037009" y="1427131"/>
            <a:ext cx="1273912" cy="251479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1376E5-8D38-1448-B87C-DCFF27387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65" t="17854" r="36016" b="12246"/>
          <a:stretch/>
        </p:blipFill>
        <p:spPr>
          <a:xfrm>
            <a:off x="5207642" y="1427226"/>
            <a:ext cx="1235597" cy="251460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EB2E9A1-E24B-C647-BE45-B780676A8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8" t="17854" r="54471" b="12246"/>
          <a:stretch/>
        </p:blipFill>
        <p:spPr>
          <a:xfrm>
            <a:off x="9251609" y="1427226"/>
            <a:ext cx="1327806" cy="251460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9D508A0-DD2C-634C-9DD1-16887DE27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" t="17854" r="74367" b="12246"/>
          <a:stretch/>
        </p:blipFill>
        <p:spPr>
          <a:xfrm>
            <a:off x="7034844" y="1427226"/>
            <a:ext cx="1287986" cy="25146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2669E10-396D-C045-A5FB-BC7FFC23B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604070"/>
              </p:ext>
            </p:extLst>
          </p:nvPr>
        </p:nvGraphicFramePr>
        <p:xfrm>
          <a:off x="971850" y="4105652"/>
          <a:ext cx="9817100" cy="21031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63420">
                  <a:extLst>
                    <a:ext uri="{9D8B030D-6E8A-4147-A177-3AD203B41FA5}">
                      <a16:colId xmlns:a16="http://schemas.microsoft.com/office/drawing/2014/main" val="1019627261"/>
                    </a:ext>
                  </a:extLst>
                </a:gridCol>
                <a:gridCol w="1963420">
                  <a:extLst>
                    <a:ext uri="{9D8B030D-6E8A-4147-A177-3AD203B41FA5}">
                      <a16:colId xmlns:a16="http://schemas.microsoft.com/office/drawing/2014/main" val="3446986954"/>
                    </a:ext>
                  </a:extLst>
                </a:gridCol>
                <a:gridCol w="1963420">
                  <a:extLst>
                    <a:ext uri="{9D8B030D-6E8A-4147-A177-3AD203B41FA5}">
                      <a16:colId xmlns:a16="http://schemas.microsoft.com/office/drawing/2014/main" val="2459352795"/>
                    </a:ext>
                  </a:extLst>
                </a:gridCol>
                <a:gridCol w="1963420">
                  <a:extLst>
                    <a:ext uri="{9D8B030D-6E8A-4147-A177-3AD203B41FA5}">
                      <a16:colId xmlns:a16="http://schemas.microsoft.com/office/drawing/2014/main" val="504694127"/>
                    </a:ext>
                  </a:extLst>
                </a:gridCol>
                <a:gridCol w="1963420">
                  <a:extLst>
                    <a:ext uri="{9D8B030D-6E8A-4147-A177-3AD203B41FA5}">
                      <a16:colId xmlns:a16="http://schemas.microsoft.com/office/drawing/2014/main" val="1191627634"/>
                    </a:ext>
                  </a:extLst>
                </a:gridCol>
              </a:tblGrid>
              <a:tr h="668161">
                <a:tc>
                  <a:txBody>
                    <a:bodyPr/>
                    <a:lstStyle/>
                    <a:p>
                      <a:r>
                        <a:rPr lang="en-US" dirty="0"/>
                        <a:t>Low 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 LR</a:t>
                      </a:r>
                    </a:p>
                    <a:p>
                      <a:r>
                        <a:rPr lang="en-US" dirty="0"/>
                        <a:t>Weigh Reputation</a:t>
                      </a:r>
                    </a:p>
                    <a:p>
                      <a:r>
                        <a:rPr lang="en-US" dirty="0" err="1"/>
                        <a:t>Pos</a:t>
                      </a:r>
                      <a:r>
                        <a:rPr lang="en-US" dirty="0"/>
                        <a:t> bias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 LR</a:t>
                      </a:r>
                    </a:p>
                    <a:p>
                      <a:r>
                        <a:rPr lang="en-US" dirty="0"/>
                        <a:t>Weigh PE</a:t>
                      </a:r>
                    </a:p>
                    <a:p>
                      <a:r>
                        <a:rPr lang="en-US" dirty="0" err="1"/>
                        <a:t>Pos</a:t>
                      </a:r>
                      <a:r>
                        <a:rPr lang="en-US" dirty="0"/>
                        <a:t> bias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 LR</a:t>
                      </a:r>
                    </a:p>
                    <a:p>
                      <a:r>
                        <a:rPr lang="en-US" dirty="0"/>
                        <a:t>Weigh Reputation</a:t>
                      </a:r>
                    </a:p>
                    <a:p>
                      <a:r>
                        <a:rPr lang="en-US" dirty="0" err="1"/>
                        <a:t>Pos</a:t>
                      </a:r>
                      <a:r>
                        <a:rPr lang="en-US" dirty="0"/>
                        <a:t> bias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 LR</a:t>
                      </a:r>
                    </a:p>
                    <a:p>
                      <a:r>
                        <a:rPr lang="en-US" dirty="0"/>
                        <a:t>Weigh PE</a:t>
                      </a:r>
                    </a:p>
                    <a:p>
                      <a:r>
                        <a:rPr lang="en-US" dirty="0" err="1"/>
                        <a:t>Pos</a:t>
                      </a:r>
                      <a:r>
                        <a:rPr lang="en-US" dirty="0"/>
                        <a:t> bias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269961"/>
                  </a:ext>
                </a:extLst>
              </a:tr>
              <a:tr h="668161">
                <a:tc>
                  <a:txBody>
                    <a:bodyPr/>
                    <a:lstStyle/>
                    <a:p>
                      <a:r>
                        <a:rPr lang="en-US" dirty="0"/>
                        <a:t>High 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 LR</a:t>
                      </a:r>
                    </a:p>
                    <a:p>
                      <a:r>
                        <a:rPr lang="en-US" dirty="0"/>
                        <a:t>Weigh Reputation</a:t>
                      </a:r>
                    </a:p>
                    <a:p>
                      <a:r>
                        <a:rPr lang="en-US" dirty="0"/>
                        <a:t>Accurate</a:t>
                      </a:r>
                    </a:p>
                    <a:p>
                      <a:r>
                        <a:rPr lang="en-US" dirty="0"/>
                        <a:t>Discount 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 LR</a:t>
                      </a:r>
                    </a:p>
                    <a:p>
                      <a:r>
                        <a:rPr lang="en-US" dirty="0"/>
                        <a:t>Weigh PE</a:t>
                      </a:r>
                    </a:p>
                    <a:p>
                      <a:r>
                        <a:rPr lang="en-US" dirty="0"/>
                        <a:t>Accurate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Discount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 LR</a:t>
                      </a:r>
                    </a:p>
                    <a:p>
                      <a:r>
                        <a:rPr lang="en-US" dirty="0"/>
                        <a:t>Weigh PE</a:t>
                      </a:r>
                    </a:p>
                    <a:p>
                      <a:r>
                        <a:rPr lang="en-US" dirty="0"/>
                        <a:t>Accurate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Discount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 LR</a:t>
                      </a:r>
                    </a:p>
                    <a:p>
                      <a:r>
                        <a:rPr lang="en-US" dirty="0"/>
                        <a:t>Weigh PE</a:t>
                      </a:r>
                    </a:p>
                    <a:p>
                      <a:r>
                        <a:rPr lang="en-US" dirty="0"/>
                        <a:t>Accurate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Discount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18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31EEAECA-937A-3E43-98FC-0ECC6949729E}"/>
              </a:ext>
            </a:extLst>
          </p:cNvPr>
          <p:cNvSpPr/>
          <p:nvPr/>
        </p:nvSpPr>
        <p:spPr>
          <a:xfrm>
            <a:off x="2845979" y="4052319"/>
            <a:ext cx="1935041" cy="253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A568D-4874-6C48-9A4E-5D8CAAEDC5E2}"/>
              </a:ext>
            </a:extLst>
          </p:cNvPr>
          <p:cNvSpPr/>
          <p:nvPr/>
        </p:nvSpPr>
        <p:spPr>
          <a:xfrm>
            <a:off x="4781020" y="4052319"/>
            <a:ext cx="1935041" cy="253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83241-8B3B-ED4E-A529-04CBFE4D29C1}"/>
              </a:ext>
            </a:extLst>
          </p:cNvPr>
          <p:cNvSpPr/>
          <p:nvPr/>
        </p:nvSpPr>
        <p:spPr>
          <a:xfrm>
            <a:off x="6710336" y="3941826"/>
            <a:ext cx="2202271" cy="253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D7E299-0CDF-7E4A-88B2-778EFC0A786B}"/>
              </a:ext>
            </a:extLst>
          </p:cNvPr>
          <p:cNvSpPr/>
          <p:nvPr/>
        </p:nvSpPr>
        <p:spPr>
          <a:xfrm>
            <a:off x="8704549" y="4052319"/>
            <a:ext cx="2234646" cy="253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9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F6E06-A658-484A-946D-863B3AAF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6E99-B261-924A-A9AC-0F357C008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Aim 2. </a:t>
            </a:r>
            <a:r>
              <a:rPr lang="en-US" dirty="0"/>
              <a:t>Determine neural activation evoked by social learning during social feedback and relations social contexts and SA.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FD5-11D5-A146-BEA2-C29030C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Anxiety Disorder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594558" y="1375974"/>
            <a:ext cx="9020522" cy="49726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12" descr="Cov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016" t="70717" r="3123" b="2250"/>
          <a:stretch>
            <a:fillRect/>
          </a:stretch>
        </p:blipFill>
        <p:spPr bwMode="auto">
          <a:xfrm>
            <a:off x="1848430" y="1781899"/>
            <a:ext cx="7983892" cy="4295036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6" name="Group 5"/>
          <p:cNvGrpSpPr/>
          <p:nvPr/>
        </p:nvGrpSpPr>
        <p:grpSpPr>
          <a:xfrm>
            <a:off x="7306772" y="3574147"/>
            <a:ext cx="3120289" cy="1442034"/>
            <a:chOff x="5757689" y="1985327"/>
            <a:chExt cx="2314604" cy="1069687"/>
          </a:xfrm>
          <a:solidFill>
            <a:schemeClr val="bg1"/>
          </a:solidFill>
        </p:grpSpPr>
        <p:pic>
          <p:nvPicPr>
            <p:cNvPr id="7" name="Picture 6" descr="Cover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598" t="62606" r="53082" b="33479"/>
            <a:stretch/>
          </p:blipFill>
          <p:spPr bwMode="auto">
            <a:xfrm>
              <a:off x="5942299" y="1985327"/>
              <a:ext cx="1347064" cy="370248"/>
            </a:xfrm>
            <a:prstGeom prst="rect">
              <a:avLst/>
            </a:prstGeom>
            <a:grpFill/>
          </p:spPr>
        </p:pic>
        <p:pic>
          <p:nvPicPr>
            <p:cNvPr id="8" name="Picture 7" descr="Cover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6533" t="62417" r="8242" b="30177"/>
            <a:stretch>
              <a:fillRect/>
            </a:stretch>
          </p:blipFill>
          <p:spPr bwMode="auto">
            <a:xfrm>
              <a:off x="5757689" y="2354595"/>
              <a:ext cx="2314604" cy="700419"/>
            </a:xfrm>
            <a:prstGeom prst="rect">
              <a:avLst/>
            </a:prstGeom>
            <a:grpFill/>
          </p:spPr>
        </p:pic>
      </p:grpSp>
      <p:sp>
        <p:nvSpPr>
          <p:cNvPr id="9" name="Rectangle 8"/>
          <p:cNvSpPr/>
          <p:nvPr/>
        </p:nvSpPr>
        <p:spPr>
          <a:xfrm rot="19188995">
            <a:off x="2814556" y="3009881"/>
            <a:ext cx="3856465" cy="5940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20466738">
            <a:off x="6163966" y="1950262"/>
            <a:ext cx="1037308" cy="336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225704">
            <a:off x="6717366" y="1910136"/>
            <a:ext cx="667884" cy="336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09150" y="1765358"/>
            <a:ext cx="667884" cy="336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05552" y="1653089"/>
            <a:ext cx="667884" cy="336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40191" y="1802781"/>
            <a:ext cx="667884" cy="336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20113124">
            <a:off x="7653701" y="1710208"/>
            <a:ext cx="346448" cy="336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8840171">
            <a:off x="2939242" y="4687405"/>
            <a:ext cx="667886" cy="336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5485918">
            <a:off x="2843715" y="4926524"/>
            <a:ext cx="309840" cy="336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5174959">
            <a:off x="2843377" y="4952275"/>
            <a:ext cx="309840" cy="336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4398890" y="3852800"/>
            <a:ext cx="505097" cy="3045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404395" y="3278283"/>
            <a:ext cx="32542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Percent of Patients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8741" y="5727196"/>
            <a:ext cx="1479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Age of Onset</a:t>
            </a:r>
          </a:p>
        </p:txBody>
      </p:sp>
      <p:sp>
        <p:nvSpPr>
          <p:cNvPr id="22" name="Right Arrow 21"/>
          <p:cNvSpPr/>
          <p:nvPr/>
        </p:nvSpPr>
        <p:spPr>
          <a:xfrm rot="5400000">
            <a:off x="6172742" y="2089756"/>
            <a:ext cx="505097" cy="3045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216" y="1375973"/>
            <a:ext cx="2551976" cy="1703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FFD3DE-D4B2-8144-9E2D-3967E66B917D}"/>
              </a:ext>
            </a:extLst>
          </p:cNvPr>
          <p:cNvSpPr txBox="1"/>
          <p:nvPr/>
        </p:nvSpPr>
        <p:spPr>
          <a:xfrm>
            <a:off x="347129" y="5993325"/>
            <a:ext cx="11497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Anxiety disorder (SAD) is prevalent (Kessler 2005), chronic (</a:t>
            </a:r>
            <a:r>
              <a:rPr lang="en-US" dirty="0" err="1"/>
              <a:t>Beedso</a:t>
            </a:r>
            <a:r>
              <a:rPr lang="en-US" dirty="0"/>
              <a:t>), and highly detrimental to quality of life (</a:t>
            </a:r>
            <a:r>
              <a:rPr lang="en-US" dirty="0" err="1"/>
              <a:t>Wittchen</a:t>
            </a:r>
            <a:r>
              <a:rPr lang="en-US" dirty="0"/>
              <a:t> 1996; Stein 2000).</a:t>
            </a:r>
          </a:p>
          <a:p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A8874EC-26E8-044F-8B02-EDE9839A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15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53EB41-23C0-714C-B726-AD92E96E4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1" b="2702"/>
          <a:stretch/>
        </p:blipFill>
        <p:spPr>
          <a:xfrm>
            <a:off x="742385" y="3111500"/>
            <a:ext cx="2630736" cy="3248660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5231C-6730-5B42-95B8-5B0D27D3B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11" y="523254"/>
            <a:ext cx="3067137" cy="2473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6D87C-E6EE-1142-A7DE-78F4CC125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56" y="517853"/>
            <a:ext cx="3266565" cy="2511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8B36D2-3691-E849-AF9A-D0985B092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218" y="644947"/>
            <a:ext cx="3313468" cy="2384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7247DA-C469-774A-9241-47A922614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547" y="3236195"/>
            <a:ext cx="2980812" cy="28183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521EB6-FCB4-CC4D-B1BF-ABDA980286BB}"/>
              </a:ext>
            </a:extLst>
          </p:cNvPr>
          <p:cNvSpPr/>
          <p:nvPr/>
        </p:nvSpPr>
        <p:spPr>
          <a:xfrm>
            <a:off x="245657" y="6260582"/>
            <a:ext cx="11737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Figure 2. Apriori Network Mask Sub-regions.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Bilateral-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 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vmPFC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 anterior 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dACC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 posterior 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dACC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 anterior insula,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 ventral striatum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4CAF0F-D67E-1546-BDC2-3C6173FEFD5D}"/>
              </a:ext>
            </a:extLst>
          </p:cNvPr>
          <p:cNvSpPr txBox="1"/>
          <p:nvPr/>
        </p:nvSpPr>
        <p:spPr>
          <a:xfrm>
            <a:off x="379826" y="50070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3FA4C4-9F29-B047-A9C7-826D30F30009}"/>
              </a:ext>
            </a:extLst>
          </p:cNvPr>
          <p:cNvSpPr txBox="1"/>
          <p:nvPr/>
        </p:nvSpPr>
        <p:spPr>
          <a:xfrm>
            <a:off x="3901341" y="49414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049213-DF3A-DD42-828B-2085589BA6F7}"/>
              </a:ext>
            </a:extLst>
          </p:cNvPr>
          <p:cNvSpPr txBox="1"/>
          <p:nvPr/>
        </p:nvSpPr>
        <p:spPr>
          <a:xfrm>
            <a:off x="7459309" y="51785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92B79F-ABBB-664D-B133-D70D81D3D700}"/>
              </a:ext>
            </a:extLst>
          </p:cNvPr>
          <p:cNvSpPr txBox="1"/>
          <p:nvPr/>
        </p:nvSpPr>
        <p:spPr>
          <a:xfrm>
            <a:off x="397460" y="328720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D1D11-5612-E847-854F-B89CD758E264}"/>
              </a:ext>
            </a:extLst>
          </p:cNvPr>
          <p:cNvSpPr txBox="1"/>
          <p:nvPr/>
        </p:nvSpPr>
        <p:spPr>
          <a:xfrm>
            <a:off x="3824277" y="33198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0BD5D-A152-9042-8750-3A012625E808}"/>
              </a:ext>
            </a:extLst>
          </p:cNvPr>
          <p:cNvSpPr txBox="1"/>
          <p:nvPr/>
        </p:nvSpPr>
        <p:spPr>
          <a:xfrm>
            <a:off x="245657" y="922134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x= -3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A8AEE-3E3F-E846-BB73-EC95CACA059A}"/>
              </a:ext>
            </a:extLst>
          </p:cNvPr>
          <p:cNvSpPr txBox="1"/>
          <p:nvPr/>
        </p:nvSpPr>
        <p:spPr>
          <a:xfrm>
            <a:off x="3742271" y="922134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x= -5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58DCEE-4314-5540-B896-E9D9B6788230}"/>
              </a:ext>
            </a:extLst>
          </p:cNvPr>
          <p:cNvSpPr txBox="1"/>
          <p:nvPr/>
        </p:nvSpPr>
        <p:spPr>
          <a:xfrm>
            <a:off x="7274963" y="922134"/>
            <a:ext cx="538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x= -5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D80D99-DE8D-414C-9172-E3A731F169A3}"/>
              </a:ext>
            </a:extLst>
          </p:cNvPr>
          <p:cNvSpPr txBox="1"/>
          <p:nvPr/>
        </p:nvSpPr>
        <p:spPr>
          <a:xfrm>
            <a:off x="251717" y="363361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z= -4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7ACA4B-1A15-9544-9D6D-157EE8F72A10}"/>
              </a:ext>
            </a:extLst>
          </p:cNvPr>
          <p:cNvSpPr txBox="1"/>
          <p:nvPr/>
        </p:nvSpPr>
        <p:spPr>
          <a:xfrm>
            <a:off x="3665648" y="3633611"/>
            <a:ext cx="630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x= -11</a:t>
            </a:r>
          </a:p>
        </p:txBody>
      </p:sp>
      <p:sp>
        <p:nvSpPr>
          <p:cNvPr id="2" name="Donut 1">
            <a:extLst>
              <a:ext uri="{FF2B5EF4-FFF2-40B4-BE49-F238E27FC236}">
                <a16:creationId xmlns:a16="http://schemas.microsoft.com/office/drawing/2014/main" id="{43078D62-61C0-7F46-81C2-F3A3BF2EC31A}"/>
              </a:ext>
            </a:extLst>
          </p:cNvPr>
          <p:cNvSpPr/>
          <p:nvPr/>
        </p:nvSpPr>
        <p:spPr>
          <a:xfrm>
            <a:off x="440602" y="1773826"/>
            <a:ext cx="1617151" cy="1002323"/>
          </a:xfrm>
          <a:prstGeom prst="donut">
            <a:avLst>
              <a:gd name="adj" fmla="val 1041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05B44A30-1A3B-4042-BA86-9B7850C085B3}"/>
              </a:ext>
            </a:extLst>
          </p:cNvPr>
          <p:cNvSpPr/>
          <p:nvPr/>
        </p:nvSpPr>
        <p:spPr>
          <a:xfrm>
            <a:off x="4560125" y="1090246"/>
            <a:ext cx="1079693" cy="975262"/>
          </a:xfrm>
          <a:prstGeom prst="donut">
            <a:avLst>
              <a:gd name="adj" fmla="val 10415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Donut 25">
            <a:extLst>
              <a:ext uri="{FF2B5EF4-FFF2-40B4-BE49-F238E27FC236}">
                <a16:creationId xmlns:a16="http://schemas.microsoft.com/office/drawing/2014/main" id="{85F1E16C-0B06-5040-B1FB-A73A3F40B4EC}"/>
              </a:ext>
            </a:extLst>
          </p:cNvPr>
          <p:cNvSpPr/>
          <p:nvPr/>
        </p:nvSpPr>
        <p:spPr>
          <a:xfrm>
            <a:off x="8477984" y="1090246"/>
            <a:ext cx="1079693" cy="975262"/>
          </a:xfrm>
          <a:prstGeom prst="donut">
            <a:avLst>
              <a:gd name="adj" fmla="val 10415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BF8C9820-F833-3E4A-A536-580969CE1ECE}"/>
              </a:ext>
            </a:extLst>
          </p:cNvPr>
          <p:cNvSpPr/>
          <p:nvPr/>
        </p:nvSpPr>
        <p:spPr>
          <a:xfrm>
            <a:off x="921964" y="3770900"/>
            <a:ext cx="2225682" cy="975262"/>
          </a:xfrm>
          <a:prstGeom prst="donut">
            <a:avLst>
              <a:gd name="adj" fmla="val 10415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134AE950-126E-DC48-809A-349E132B9BBB}"/>
              </a:ext>
            </a:extLst>
          </p:cNvPr>
          <p:cNvSpPr/>
          <p:nvPr/>
        </p:nvSpPr>
        <p:spPr>
          <a:xfrm>
            <a:off x="4560125" y="4771896"/>
            <a:ext cx="1780043" cy="923794"/>
          </a:xfrm>
          <a:prstGeom prst="donut">
            <a:avLst>
              <a:gd name="adj" fmla="val 10415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E416B-2320-D04E-BC01-DF8B6F9B8124}"/>
              </a:ext>
            </a:extLst>
          </p:cNvPr>
          <p:cNvSpPr txBox="1"/>
          <p:nvPr/>
        </p:nvSpPr>
        <p:spPr>
          <a:xfrm>
            <a:off x="8322348" y="3503440"/>
            <a:ext cx="26516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Cognitive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Salience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73618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1BF5-9047-A744-B424-4B67661B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EA813-E825-8C4A-99C1-20E0CE8D8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Parametric Modulation with Model-based Prediction Errors:</a:t>
            </a:r>
          </a:p>
          <a:p>
            <a:pPr lvl="1"/>
            <a:r>
              <a:rPr lang="en-US" dirty="0"/>
              <a:t>reputation-based prediction-error </a:t>
            </a:r>
          </a:p>
          <a:p>
            <a:pPr lvl="2"/>
            <a:r>
              <a:rPr lang="en-US" dirty="0"/>
              <a:t>positive values indicate nicer than expected feedback,</a:t>
            </a:r>
          </a:p>
          <a:p>
            <a:pPr lvl="2"/>
            <a:r>
              <a:rPr lang="en-US" dirty="0"/>
              <a:t>negative values indicate meaner than expected feedback, </a:t>
            </a:r>
          </a:p>
          <a:p>
            <a:pPr lvl="1"/>
            <a:r>
              <a:rPr lang="en-US" dirty="0"/>
              <a:t>accuracy-based prediction-error </a:t>
            </a:r>
          </a:p>
          <a:p>
            <a:pPr lvl="2"/>
            <a:r>
              <a:rPr lang="en-US" dirty="0"/>
              <a:t>positive values indicate feedback in the direction predicted, </a:t>
            </a:r>
          </a:p>
          <a:p>
            <a:pPr lvl="2"/>
            <a:r>
              <a:rPr lang="en-US" dirty="0"/>
              <a:t>negative values indicate feedback in the opposite direction predicted, </a:t>
            </a:r>
          </a:p>
          <a:p>
            <a:endParaRPr lang="en-US" dirty="0"/>
          </a:p>
          <a:p>
            <a:r>
              <a:rPr lang="en-US" dirty="0"/>
              <a:t>Group-Level 3dMVM: Predictably x Reputation Valence x SA during</a:t>
            </a:r>
            <a:r>
              <a:rPr lang="en-US" u="sng" dirty="0"/>
              <a:t> Feedback </a:t>
            </a:r>
            <a:r>
              <a:rPr lang="en-US" dirty="0"/>
              <a:t>(prediction error occurs)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87F37-0F3B-CE49-AA85-AA1ABAE7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4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74703-5036-B24D-AAE0-50A1FBE4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61" y="162498"/>
            <a:ext cx="2249624" cy="2725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597269-8B8D-8C41-8DE9-BB0064B89CA4}"/>
              </a:ext>
            </a:extLst>
          </p:cNvPr>
          <p:cNvSpPr txBox="1"/>
          <p:nvPr/>
        </p:nvSpPr>
        <p:spPr>
          <a:xfrm>
            <a:off x="317619" y="323368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2BB295-9A92-9E42-B691-6CE9B40DD9C7}"/>
              </a:ext>
            </a:extLst>
          </p:cNvPr>
          <p:cNvCxnSpPr/>
          <p:nvPr/>
        </p:nvCxnSpPr>
        <p:spPr>
          <a:xfrm flipH="1">
            <a:off x="1824626" y="240773"/>
            <a:ext cx="386782" cy="267261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58CA43A2-EF6E-4B42-B41F-4430E9793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147" y="233651"/>
            <a:ext cx="3048225" cy="251333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C9BFBB-76E4-A748-B47B-5194CD7193B0}"/>
              </a:ext>
            </a:extLst>
          </p:cNvPr>
          <p:cNvCxnSpPr>
            <a:cxnSpLocks/>
          </p:cNvCxnSpPr>
          <p:nvPr/>
        </p:nvCxnSpPr>
        <p:spPr>
          <a:xfrm>
            <a:off x="3042927" y="1626802"/>
            <a:ext cx="355973" cy="267261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431B9AE-2480-3848-AB12-149FAB5BB9E4}"/>
              </a:ext>
            </a:extLst>
          </p:cNvPr>
          <p:cNvSpPr txBox="1"/>
          <p:nvPr/>
        </p:nvSpPr>
        <p:spPr>
          <a:xfrm>
            <a:off x="2824852" y="323368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7EF23BA-775A-9C4A-AF9D-AB47CB217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964" y="383913"/>
            <a:ext cx="3090032" cy="230000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78CEB1-8238-B94C-8951-076EA3FF8067}"/>
              </a:ext>
            </a:extLst>
          </p:cNvPr>
          <p:cNvCxnSpPr>
            <a:cxnSpLocks/>
          </p:cNvCxnSpPr>
          <p:nvPr/>
        </p:nvCxnSpPr>
        <p:spPr>
          <a:xfrm>
            <a:off x="6595364" y="508034"/>
            <a:ext cx="270111" cy="429781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FDAD5A7-0B27-294F-A1A1-1180108F946D}"/>
              </a:ext>
            </a:extLst>
          </p:cNvPr>
          <p:cNvSpPr txBox="1"/>
          <p:nvPr/>
        </p:nvSpPr>
        <p:spPr>
          <a:xfrm>
            <a:off x="6062976" y="323368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4AC1469-B5C0-3340-A220-6186B00F3B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56"/>
          <a:stretch/>
        </p:blipFill>
        <p:spPr>
          <a:xfrm>
            <a:off x="9014129" y="267831"/>
            <a:ext cx="3123279" cy="244878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4DF547E-E3C1-AD44-A1B7-F2A998AAF6D1}"/>
              </a:ext>
            </a:extLst>
          </p:cNvPr>
          <p:cNvCxnSpPr>
            <a:cxnSpLocks/>
          </p:cNvCxnSpPr>
          <p:nvPr/>
        </p:nvCxnSpPr>
        <p:spPr>
          <a:xfrm>
            <a:off x="9943678" y="619323"/>
            <a:ext cx="355973" cy="267261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3121E94-3C9C-FB45-A7AC-7EE80E80BC26}"/>
              </a:ext>
            </a:extLst>
          </p:cNvPr>
          <p:cNvSpPr txBox="1"/>
          <p:nvPr/>
        </p:nvSpPr>
        <p:spPr>
          <a:xfrm>
            <a:off x="8970766" y="323368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3CF2632-FFB1-CB4E-AB1E-F84909E5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48" y="3049317"/>
            <a:ext cx="2553279" cy="293131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13BFABA-BC6E-1145-8CF5-1E9E3C2059D0}"/>
              </a:ext>
            </a:extLst>
          </p:cNvPr>
          <p:cNvSpPr txBox="1"/>
          <p:nvPr/>
        </p:nvSpPr>
        <p:spPr>
          <a:xfrm>
            <a:off x="317619" y="3093331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119A71E-C00B-AD4A-A9D7-4ADA676C77A8}"/>
              </a:ext>
            </a:extLst>
          </p:cNvPr>
          <p:cNvCxnSpPr>
            <a:cxnSpLocks/>
          </p:cNvCxnSpPr>
          <p:nvPr/>
        </p:nvCxnSpPr>
        <p:spPr>
          <a:xfrm flipV="1">
            <a:off x="412974" y="3974067"/>
            <a:ext cx="538255" cy="1331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6C5515C1-09FC-E541-9FBE-F494E9358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2927" y="3049317"/>
            <a:ext cx="2823102" cy="283092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CED965F-C519-164B-B6C3-33AE56C882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473" y="3085951"/>
            <a:ext cx="2903534" cy="285619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0072565-7417-7E43-8570-C0623A5C625C}"/>
              </a:ext>
            </a:extLst>
          </p:cNvPr>
          <p:cNvSpPr txBox="1"/>
          <p:nvPr/>
        </p:nvSpPr>
        <p:spPr>
          <a:xfrm>
            <a:off x="3011349" y="3093331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4FF101-8F06-8349-86C0-18F43C25B621}"/>
              </a:ext>
            </a:extLst>
          </p:cNvPr>
          <p:cNvSpPr txBox="1"/>
          <p:nvPr/>
        </p:nvSpPr>
        <p:spPr>
          <a:xfrm>
            <a:off x="6249473" y="3093331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CF028A-ABF6-F543-AD33-2F79B6D6F594}"/>
              </a:ext>
            </a:extLst>
          </p:cNvPr>
          <p:cNvCxnSpPr>
            <a:cxnSpLocks/>
          </p:cNvCxnSpPr>
          <p:nvPr/>
        </p:nvCxnSpPr>
        <p:spPr>
          <a:xfrm>
            <a:off x="3782068" y="4514048"/>
            <a:ext cx="355973" cy="267261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18514C-68A5-7443-8702-603C7EA322B0}"/>
              </a:ext>
            </a:extLst>
          </p:cNvPr>
          <p:cNvCxnSpPr>
            <a:cxnSpLocks/>
          </p:cNvCxnSpPr>
          <p:nvPr/>
        </p:nvCxnSpPr>
        <p:spPr>
          <a:xfrm flipH="1">
            <a:off x="7988985" y="4514048"/>
            <a:ext cx="404388" cy="311725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97D5729-9383-0742-80D3-BBA860E1ED7B}"/>
              </a:ext>
            </a:extLst>
          </p:cNvPr>
          <p:cNvSpPr/>
          <p:nvPr/>
        </p:nvSpPr>
        <p:spPr>
          <a:xfrm>
            <a:off x="194438" y="5880239"/>
            <a:ext cx="11737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5. Significant Clusters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Reputation-Based Prediction Error: Valence by Predictability by SA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bilateral 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vmPFC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right 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vmPFC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Left Anterior 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dACC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Right Posterior 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dACC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Left Anterior Insula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Left Ventral Striatum,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G) 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Right Ventral Striatum</a:t>
            </a:r>
            <a:endParaRPr lang="en-US" sz="28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0A0BF-F718-C149-A71B-2F7756F7FB04}"/>
              </a:ext>
            </a:extLst>
          </p:cNvPr>
          <p:cNvSpPr txBox="1"/>
          <p:nvPr/>
        </p:nvSpPr>
        <p:spPr>
          <a:xfrm>
            <a:off x="114177" y="671979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z= -10.5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15EB87-9B55-E840-9260-0FFE115F9373}"/>
              </a:ext>
            </a:extLst>
          </p:cNvPr>
          <p:cNvSpPr txBox="1"/>
          <p:nvPr/>
        </p:nvSpPr>
        <p:spPr>
          <a:xfrm>
            <a:off x="150424" y="3435457"/>
            <a:ext cx="73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z= -7.5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AC0875-E254-4E48-9620-FBAB1899BD58}"/>
              </a:ext>
            </a:extLst>
          </p:cNvPr>
          <p:cNvSpPr txBox="1"/>
          <p:nvPr/>
        </p:nvSpPr>
        <p:spPr>
          <a:xfrm>
            <a:off x="2691637" y="671979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x= -7.5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FD43E-40C9-3A40-96F3-033CEA8FC1A5}"/>
              </a:ext>
            </a:extLst>
          </p:cNvPr>
          <p:cNvSpPr txBox="1"/>
          <p:nvPr/>
        </p:nvSpPr>
        <p:spPr>
          <a:xfrm>
            <a:off x="2808708" y="3435457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y= -13.5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6FB4E-AEEF-0344-93F0-89BF684AC1EF}"/>
              </a:ext>
            </a:extLst>
          </p:cNvPr>
          <p:cNvSpPr txBox="1"/>
          <p:nvPr/>
        </p:nvSpPr>
        <p:spPr>
          <a:xfrm>
            <a:off x="6002886" y="3435457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y= -16.5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FD0521-4756-2A4E-A831-1FD82D7C5F12}"/>
              </a:ext>
            </a:extLst>
          </p:cNvPr>
          <p:cNvSpPr txBox="1"/>
          <p:nvPr/>
        </p:nvSpPr>
        <p:spPr>
          <a:xfrm>
            <a:off x="5856033" y="671979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x= 10.5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0FD8C2-5A94-B34A-80F3-D24525B04417}"/>
              </a:ext>
            </a:extLst>
          </p:cNvPr>
          <p:cNvSpPr txBox="1"/>
          <p:nvPr/>
        </p:nvSpPr>
        <p:spPr>
          <a:xfrm>
            <a:off x="8815414" y="671979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x= -7.5</a:t>
            </a:r>
          </a:p>
        </p:txBody>
      </p:sp>
    </p:spTree>
    <p:extLst>
      <p:ext uri="{BB962C8B-B14F-4D97-AF65-F5344CB8AC3E}">
        <p14:creationId xmlns:p14="http://schemas.microsoft.com/office/powerpoint/2010/main" val="1630245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46B9-EB3A-EB45-94C5-669B65CF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2FBDF-695E-3A44-AC83-FA447E040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E3761-7C66-4947-9EC7-0B1C9E8EDC5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0064" r="8321" b="52262"/>
          <a:stretch/>
        </p:blipFill>
        <p:spPr bwMode="auto">
          <a:xfrm>
            <a:off x="355600" y="1896534"/>
            <a:ext cx="11226799" cy="4580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0294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A655658-2AE9-5749-AA23-FFF464D2F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" t="13509" r="1976" b="6190"/>
          <a:stretch/>
        </p:blipFill>
        <p:spPr>
          <a:xfrm>
            <a:off x="782632" y="827274"/>
            <a:ext cx="7718646" cy="4513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3441D9-9F8F-1A46-9225-CE26F39FB0B9}"/>
              </a:ext>
            </a:extLst>
          </p:cNvPr>
          <p:cNvSpPr/>
          <p:nvPr/>
        </p:nvSpPr>
        <p:spPr>
          <a:xfrm>
            <a:off x="4738261" y="1353250"/>
            <a:ext cx="3494876" cy="3526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53F899-FABD-B746-B211-3CBDEEA88585}"/>
              </a:ext>
            </a:extLst>
          </p:cNvPr>
          <p:cNvCxnSpPr>
            <a:cxnSpLocks/>
          </p:cNvCxnSpPr>
          <p:nvPr/>
        </p:nvCxnSpPr>
        <p:spPr>
          <a:xfrm flipV="1">
            <a:off x="6485699" y="1326204"/>
            <a:ext cx="0" cy="36490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94653CA-4D3E-EA4E-A6CE-36A4DF65B261}"/>
              </a:ext>
            </a:extLst>
          </p:cNvPr>
          <p:cNvSpPr txBox="1"/>
          <p:nvPr/>
        </p:nvSpPr>
        <p:spPr>
          <a:xfrm>
            <a:off x="2941353" y="210370"/>
            <a:ext cx="359381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Bilateral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vmPFC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C868F8-5F31-104C-AB9A-4E73BF3EA669}"/>
              </a:ext>
            </a:extLst>
          </p:cNvPr>
          <p:cNvSpPr txBox="1"/>
          <p:nvPr/>
        </p:nvSpPr>
        <p:spPr>
          <a:xfrm rot="16200000">
            <a:off x="-1851808" y="2706139"/>
            <a:ext cx="4560992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Effect Size of Reputation-Based 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Prediction-Error on Mean Activation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33B4E60-723B-794D-BE35-E5B389869E52}"/>
              </a:ext>
            </a:extLst>
          </p:cNvPr>
          <p:cNvSpPr txBox="1"/>
          <p:nvPr/>
        </p:nvSpPr>
        <p:spPr>
          <a:xfrm>
            <a:off x="124091" y="6141053"/>
            <a:ext cx="207608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Reputation Valence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EDB578A-F057-3741-A71B-FCCE5546BD5E}"/>
              </a:ext>
            </a:extLst>
          </p:cNvPr>
          <p:cNvCxnSpPr>
            <a:cxnSpLocks/>
          </p:cNvCxnSpPr>
          <p:nvPr/>
        </p:nvCxnSpPr>
        <p:spPr>
          <a:xfrm>
            <a:off x="4820660" y="1438579"/>
            <a:ext cx="3412477" cy="3536645"/>
          </a:xfrm>
          <a:prstGeom prst="line">
            <a:avLst/>
          </a:prstGeom>
          <a:ln w="25400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C85FAB-9505-3845-8F13-BFF74ABB50CD}"/>
              </a:ext>
            </a:extLst>
          </p:cNvPr>
          <p:cNvSpPr txBox="1"/>
          <p:nvPr/>
        </p:nvSpPr>
        <p:spPr>
          <a:xfrm>
            <a:off x="3159994" y="6156442"/>
            <a:ext cx="56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Nice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842D65-8699-A446-8699-7861A0098D69}"/>
              </a:ext>
            </a:extLst>
          </p:cNvPr>
          <p:cNvSpPr txBox="1"/>
          <p:nvPr/>
        </p:nvSpPr>
        <p:spPr>
          <a:xfrm>
            <a:off x="5298900" y="6156442"/>
            <a:ext cx="641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155A05-C763-A24D-87D1-4202D1063B86}"/>
              </a:ext>
            </a:extLst>
          </p:cNvPr>
          <p:cNvCxnSpPr>
            <a:cxnSpLocks/>
          </p:cNvCxnSpPr>
          <p:nvPr/>
        </p:nvCxnSpPr>
        <p:spPr>
          <a:xfrm>
            <a:off x="4286190" y="6310818"/>
            <a:ext cx="711530" cy="0"/>
          </a:xfrm>
          <a:prstGeom prst="line">
            <a:avLst/>
          </a:prstGeom>
          <a:ln w="25400">
            <a:solidFill>
              <a:srgbClr val="03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Left Bracket 77">
            <a:extLst>
              <a:ext uri="{FF2B5EF4-FFF2-40B4-BE49-F238E27FC236}">
                <a16:creationId xmlns:a16="http://schemas.microsoft.com/office/drawing/2014/main" id="{6AF4C5C0-11D0-004D-A5CD-857B1D6E3AF1}"/>
              </a:ext>
            </a:extLst>
          </p:cNvPr>
          <p:cNvSpPr/>
          <p:nvPr/>
        </p:nvSpPr>
        <p:spPr>
          <a:xfrm rot="16200000">
            <a:off x="6300372" y="3407737"/>
            <a:ext cx="249548" cy="1489701"/>
          </a:xfrm>
          <a:prstGeom prst="leftBracket">
            <a:avLst/>
          </a:prstGeom>
          <a:ln w="9525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4545E-10F8-0F4A-9948-DFD441C47A9D}"/>
              </a:ext>
            </a:extLst>
          </p:cNvPr>
          <p:cNvSpPr txBox="1"/>
          <p:nvPr/>
        </p:nvSpPr>
        <p:spPr>
          <a:xfrm>
            <a:off x="2454497" y="5339760"/>
            <a:ext cx="4374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Social Anxiety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(Centered at Clinical/diagnostic cutoff of 7)</a:t>
            </a:r>
            <a:endParaRPr lang="en-US" sz="1600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60EA74-5349-9942-AAC2-5F36B2C87654}"/>
              </a:ext>
            </a:extLst>
          </p:cNvPr>
          <p:cNvCxnSpPr>
            <a:cxnSpLocks/>
          </p:cNvCxnSpPr>
          <p:nvPr/>
        </p:nvCxnSpPr>
        <p:spPr>
          <a:xfrm>
            <a:off x="2331389" y="6325718"/>
            <a:ext cx="738405" cy="1"/>
          </a:xfrm>
          <a:prstGeom prst="line">
            <a:avLst/>
          </a:prstGeom>
          <a:ln w="25400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6726DE-73BF-3B4C-9769-085542E1E9B9}"/>
              </a:ext>
            </a:extLst>
          </p:cNvPr>
          <p:cNvCxnSpPr>
            <a:cxnSpLocks/>
          </p:cNvCxnSpPr>
          <p:nvPr/>
        </p:nvCxnSpPr>
        <p:spPr>
          <a:xfrm flipV="1">
            <a:off x="4738261" y="2448096"/>
            <a:ext cx="3494876" cy="1428867"/>
          </a:xfrm>
          <a:prstGeom prst="line">
            <a:avLst/>
          </a:prstGeom>
          <a:ln w="25400">
            <a:solidFill>
              <a:srgbClr val="03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4A8D255B-A4B7-9546-BF57-DA0E78B7AA61}"/>
              </a:ext>
            </a:extLst>
          </p:cNvPr>
          <p:cNvSpPr/>
          <p:nvPr/>
        </p:nvSpPr>
        <p:spPr>
          <a:xfrm>
            <a:off x="1147079" y="1320440"/>
            <a:ext cx="3494876" cy="3526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08CFAAD-117F-2D4F-AE61-745D1769EF12}"/>
              </a:ext>
            </a:extLst>
          </p:cNvPr>
          <p:cNvCxnSpPr>
            <a:cxnSpLocks/>
          </p:cNvCxnSpPr>
          <p:nvPr/>
        </p:nvCxnSpPr>
        <p:spPr>
          <a:xfrm flipV="1">
            <a:off x="1178063" y="3332677"/>
            <a:ext cx="3463892" cy="477628"/>
          </a:xfrm>
          <a:prstGeom prst="line">
            <a:avLst/>
          </a:prstGeom>
          <a:ln w="25400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32F2EE7-A744-BD48-B95B-AF2DD8F7DD03}"/>
              </a:ext>
            </a:extLst>
          </p:cNvPr>
          <p:cNvCxnSpPr>
            <a:cxnSpLocks/>
          </p:cNvCxnSpPr>
          <p:nvPr/>
        </p:nvCxnSpPr>
        <p:spPr>
          <a:xfrm>
            <a:off x="1178063" y="4126346"/>
            <a:ext cx="3463892" cy="528245"/>
          </a:xfrm>
          <a:prstGeom prst="line">
            <a:avLst/>
          </a:prstGeom>
          <a:ln w="25400">
            <a:solidFill>
              <a:srgbClr val="03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1F93A50-AC18-B141-8CD0-3E1322779EE3}"/>
              </a:ext>
            </a:extLst>
          </p:cNvPr>
          <p:cNvCxnSpPr>
            <a:cxnSpLocks/>
          </p:cNvCxnSpPr>
          <p:nvPr/>
        </p:nvCxnSpPr>
        <p:spPr>
          <a:xfrm flipV="1">
            <a:off x="2880342" y="1307770"/>
            <a:ext cx="0" cy="36490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Left Bracket 89">
            <a:extLst>
              <a:ext uri="{FF2B5EF4-FFF2-40B4-BE49-F238E27FC236}">
                <a16:creationId xmlns:a16="http://schemas.microsoft.com/office/drawing/2014/main" id="{6B2FE06E-771B-7D46-9166-BE5F8F1A8653}"/>
              </a:ext>
            </a:extLst>
          </p:cNvPr>
          <p:cNvSpPr/>
          <p:nvPr/>
        </p:nvSpPr>
        <p:spPr>
          <a:xfrm rot="5400000">
            <a:off x="2643869" y="3357680"/>
            <a:ext cx="294862" cy="1300363"/>
          </a:xfrm>
          <a:prstGeom prst="leftBracket">
            <a:avLst/>
          </a:prstGeom>
          <a:ln w="9525">
            <a:solidFill>
              <a:srgbClr val="03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58E4804F-9787-FE4E-8D32-B60F6A4954F6}"/>
              </a:ext>
            </a:extLst>
          </p:cNvPr>
          <p:cNvSpPr txBox="1">
            <a:spLocks/>
          </p:cNvSpPr>
          <p:nvPr/>
        </p:nvSpPr>
        <p:spPr>
          <a:xfrm>
            <a:off x="8405343" y="688774"/>
            <a:ext cx="3786657" cy="56369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More severe SA:</a:t>
            </a:r>
          </a:p>
          <a:p>
            <a:pPr lvl="1"/>
            <a:r>
              <a:rPr lang="en-US" i="1" dirty="0"/>
              <a:t>decreased </a:t>
            </a:r>
            <a:r>
              <a:rPr lang="en-US" dirty="0"/>
              <a:t>brain activation to unexpected </a:t>
            </a:r>
            <a:r>
              <a:rPr lang="en-US" i="1" dirty="0"/>
              <a:t>negative</a:t>
            </a:r>
            <a:r>
              <a:rPr lang="en-US" dirty="0"/>
              <a:t> feedback </a:t>
            </a:r>
          </a:p>
          <a:p>
            <a:pPr lvl="2"/>
            <a:r>
              <a:rPr lang="en-US" dirty="0"/>
              <a:t>predictably nice </a:t>
            </a:r>
          </a:p>
          <a:p>
            <a:pPr lvl="2"/>
            <a:r>
              <a:rPr lang="en-US" dirty="0"/>
              <a:t>unpredictably mean </a:t>
            </a:r>
            <a:r>
              <a:rPr lang="en-US" i="1" dirty="0"/>
              <a:t>(</a:t>
            </a:r>
            <a:r>
              <a:rPr lang="en-US" i="1" dirty="0" err="1"/>
              <a:t>vmPFC</a:t>
            </a:r>
            <a:r>
              <a:rPr lang="en-US" i="1" dirty="0"/>
              <a:t> only)</a:t>
            </a:r>
          </a:p>
          <a:p>
            <a:pPr lvl="1"/>
            <a:r>
              <a:rPr lang="en-US" i="1" dirty="0"/>
              <a:t>increased</a:t>
            </a:r>
            <a:r>
              <a:rPr lang="en-US" dirty="0"/>
              <a:t> in brain activation to unexpected </a:t>
            </a:r>
            <a:r>
              <a:rPr lang="en-US" i="1" dirty="0"/>
              <a:t>positive</a:t>
            </a:r>
            <a:r>
              <a:rPr lang="en-US" dirty="0"/>
              <a:t> feedback</a:t>
            </a:r>
          </a:p>
          <a:p>
            <a:pPr lvl="2"/>
            <a:r>
              <a:rPr lang="en-US" dirty="0"/>
              <a:t> predictably mean</a:t>
            </a:r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84BEF4F0-3255-E548-AD55-CD71B0D593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07" t="17854" r="16675" b="12246"/>
          <a:stretch/>
        </p:blipFill>
        <p:spPr>
          <a:xfrm>
            <a:off x="4820660" y="3948789"/>
            <a:ext cx="598252" cy="1180991"/>
          </a:xfrm>
          <a:prstGeom prst="rect">
            <a:avLst/>
          </a:prstGeom>
        </p:spPr>
      </p:pic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CF62B0DF-8A8F-E64C-A443-C821DA1F2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65" t="17854" r="36016" b="12246"/>
          <a:stretch/>
        </p:blipFill>
        <p:spPr>
          <a:xfrm>
            <a:off x="1050722" y="4287366"/>
            <a:ext cx="672809" cy="1369253"/>
          </a:xfrm>
          <a:prstGeom prst="rect">
            <a:avLst/>
          </a:prstGeom>
        </p:spPr>
      </p:pic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14ADB32F-889C-7447-BF67-53411547D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68" t="17854" r="54471" b="12246"/>
          <a:stretch/>
        </p:blipFill>
        <p:spPr>
          <a:xfrm>
            <a:off x="1118730" y="1447856"/>
            <a:ext cx="783917" cy="1484583"/>
          </a:xfrm>
          <a:prstGeom prst="rect">
            <a:avLst/>
          </a:prstGeom>
        </p:spPr>
      </p:pic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CF025FD7-DE29-024A-9801-705409052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4" t="17854" r="74367" b="12246"/>
          <a:stretch/>
        </p:blipFill>
        <p:spPr>
          <a:xfrm>
            <a:off x="4795011" y="1330945"/>
            <a:ext cx="610180" cy="119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7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A655658-2AE9-5749-AA23-FFF464D2F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" t="13509" r="1976" b="6190"/>
          <a:stretch/>
        </p:blipFill>
        <p:spPr>
          <a:xfrm>
            <a:off x="782632" y="827274"/>
            <a:ext cx="7718646" cy="4513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3441D9-9F8F-1A46-9225-CE26F39FB0B9}"/>
              </a:ext>
            </a:extLst>
          </p:cNvPr>
          <p:cNvSpPr/>
          <p:nvPr/>
        </p:nvSpPr>
        <p:spPr>
          <a:xfrm>
            <a:off x="4738261" y="1353250"/>
            <a:ext cx="3494876" cy="3526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53F899-FABD-B746-B211-3CBDEEA88585}"/>
              </a:ext>
            </a:extLst>
          </p:cNvPr>
          <p:cNvCxnSpPr>
            <a:cxnSpLocks/>
          </p:cNvCxnSpPr>
          <p:nvPr/>
        </p:nvCxnSpPr>
        <p:spPr>
          <a:xfrm flipV="1">
            <a:off x="6485699" y="1326204"/>
            <a:ext cx="0" cy="36490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94653CA-4D3E-EA4E-A6CE-36A4DF65B261}"/>
              </a:ext>
            </a:extLst>
          </p:cNvPr>
          <p:cNvSpPr txBox="1"/>
          <p:nvPr/>
        </p:nvSpPr>
        <p:spPr>
          <a:xfrm>
            <a:off x="2941353" y="210370"/>
            <a:ext cx="359381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Bilateral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vmPFC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C868F8-5F31-104C-AB9A-4E73BF3EA669}"/>
              </a:ext>
            </a:extLst>
          </p:cNvPr>
          <p:cNvSpPr txBox="1"/>
          <p:nvPr/>
        </p:nvSpPr>
        <p:spPr>
          <a:xfrm rot="16200000">
            <a:off x="-1851808" y="2706139"/>
            <a:ext cx="4560992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Effect Size of Reputation-Based 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Prediction-Error on Mean Activation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33B4E60-723B-794D-BE35-E5B389869E52}"/>
              </a:ext>
            </a:extLst>
          </p:cNvPr>
          <p:cNvSpPr txBox="1"/>
          <p:nvPr/>
        </p:nvSpPr>
        <p:spPr>
          <a:xfrm>
            <a:off x="124091" y="6141053"/>
            <a:ext cx="207608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Reputation Valence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EDB578A-F057-3741-A71B-FCCE5546BD5E}"/>
              </a:ext>
            </a:extLst>
          </p:cNvPr>
          <p:cNvCxnSpPr>
            <a:cxnSpLocks/>
          </p:cNvCxnSpPr>
          <p:nvPr/>
        </p:nvCxnSpPr>
        <p:spPr>
          <a:xfrm>
            <a:off x="4820660" y="1438579"/>
            <a:ext cx="3412477" cy="3536645"/>
          </a:xfrm>
          <a:prstGeom prst="line">
            <a:avLst/>
          </a:prstGeom>
          <a:ln w="25400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C85FAB-9505-3845-8F13-BFF74ABB50CD}"/>
              </a:ext>
            </a:extLst>
          </p:cNvPr>
          <p:cNvSpPr txBox="1"/>
          <p:nvPr/>
        </p:nvSpPr>
        <p:spPr>
          <a:xfrm>
            <a:off x="3159994" y="6156442"/>
            <a:ext cx="56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Nice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842D65-8699-A446-8699-7861A0098D69}"/>
              </a:ext>
            </a:extLst>
          </p:cNvPr>
          <p:cNvSpPr txBox="1"/>
          <p:nvPr/>
        </p:nvSpPr>
        <p:spPr>
          <a:xfrm>
            <a:off x="5298900" y="6156442"/>
            <a:ext cx="641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155A05-C763-A24D-87D1-4202D1063B86}"/>
              </a:ext>
            </a:extLst>
          </p:cNvPr>
          <p:cNvCxnSpPr>
            <a:cxnSpLocks/>
          </p:cNvCxnSpPr>
          <p:nvPr/>
        </p:nvCxnSpPr>
        <p:spPr>
          <a:xfrm>
            <a:off x="4286190" y="6310818"/>
            <a:ext cx="711530" cy="0"/>
          </a:xfrm>
          <a:prstGeom prst="line">
            <a:avLst/>
          </a:prstGeom>
          <a:ln w="25400">
            <a:solidFill>
              <a:srgbClr val="03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Left Bracket 77">
            <a:extLst>
              <a:ext uri="{FF2B5EF4-FFF2-40B4-BE49-F238E27FC236}">
                <a16:creationId xmlns:a16="http://schemas.microsoft.com/office/drawing/2014/main" id="{6AF4C5C0-11D0-004D-A5CD-857B1D6E3AF1}"/>
              </a:ext>
            </a:extLst>
          </p:cNvPr>
          <p:cNvSpPr/>
          <p:nvPr/>
        </p:nvSpPr>
        <p:spPr>
          <a:xfrm rot="16200000">
            <a:off x="6300372" y="3407737"/>
            <a:ext cx="249548" cy="1489701"/>
          </a:xfrm>
          <a:prstGeom prst="leftBracket">
            <a:avLst/>
          </a:prstGeom>
          <a:ln w="9525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4545E-10F8-0F4A-9948-DFD441C47A9D}"/>
              </a:ext>
            </a:extLst>
          </p:cNvPr>
          <p:cNvSpPr txBox="1"/>
          <p:nvPr/>
        </p:nvSpPr>
        <p:spPr>
          <a:xfrm>
            <a:off x="2454497" y="5339760"/>
            <a:ext cx="4374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Social Anxiety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(Centered at Clinical/diagnostic cutoff of 7)</a:t>
            </a:r>
            <a:endParaRPr lang="en-US" sz="1600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60EA74-5349-9942-AAC2-5F36B2C87654}"/>
              </a:ext>
            </a:extLst>
          </p:cNvPr>
          <p:cNvCxnSpPr>
            <a:cxnSpLocks/>
          </p:cNvCxnSpPr>
          <p:nvPr/>
        </p:nvCxnSpPr>
        <p:spPr>
          <a:xfrm>
            <a:off x="2331389" y="6325718"/>
            <a:ext cx="738405" cy="1"/>
          </a:xfrm>
          <a:prstGeom prst="line">
            <a:avLst/>
          </a:prstGeom>
          <a:ln w="25400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6726DE-73BF-3B4C-9769-085542E1E9B9}"/>
              </a:ext>
            </a:extLst>
          </p:cNvPr>
          <p:cNvCxnSpPr>
            <a:cxnSpLocks/>
          </p:cNvCxnSpPr>
          <p:nvPr/>
        </p:nvCxnSpPr>
        <p:spPr>
          <a:xfrm flipV="1">
            <a:off x="4738261" y="2448096"/>
            <a:ext cx="3494876" cy="1428867"/>
          </a:xfrm>
          <a:prstGeom prst="line">
            <a:avLst/>
          </a:prstGeom>
          <a:ln w="25400">
            <a:solidFill>
              <a:srgbClr val="03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4A8D255B-A4B7-9546-BF57-DA0E78B7AA61}"/>
              </a:ext>
            </a:extLst>
          </p:cNvPr>
          <p:cNvSpPr/>
          <p:nvPr/>
        </p:nvSpPr>
        <p:spPr>
          <a:xfrm>
            <a:off x="1147079" y="1320440"/>
            <a:ext cx="3494876" cy="3526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08CFAAD-117F-2D4F-AE61-745D1769EF12}"/>
              </a:ext>
            </a:extLst>
          </p:cNvPr>
          <p:cNvCxnSpPr>
            <a:cxnSpLocks/>
          </p:cNvCxnSpPr>
          <p:nvPr/>
        </p:nvCxnSpPr>
        <p:spPr>
          <a:xfrm flipV="1">
            <a:off x="1178063" y="3332677"/>
            <a:ext cx="3463892" cy="477628"/>
          </a:xfrm>
          <a:prstGeom prst="line">
            <a:avLst/>
          </a:prstGeom>
          <a:ln w="25400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32F2EE7-A744-BD48-B95B-AF2DD8F7DD03}"/>
              </a:ext>
            </a:extLst>
          </p:cNvPr>
          <p:cNvCxnSpPr>
            <a:cxnSpLocks/>
          </p:cNvCxnSpPr>
          <p:nvPr/>
        </p:nvCxnSpPr>
        <p:spPr>
          <a:xfrm>
            <a:off x="1178063" y="4126346"/>
            <a:ext cx="3463892" cy="528245"/>
          </a:xfrm>
          <a:prstGeom prst="line">
            <a:avLst/>
          </a:prstGeom>
          <a:ln w="25400">
            <a:solidFill>
              <a:srgbClr val="03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1F93A50-AC18-B141-8CD0-3E1322779EE3}"/>
              </a:ext>
            </a:extLst>
          </p:cNvPr>
          <p:cNvCxnSpPr>
            <a:cxnSpLocks/>
          </p:cNvCxnSpPr>
          <p:nvPr/>
        </p:nvCxnSpPr>
        <p:spPr>
          <a:xfrm flipV="1">
            <a:off x="2880342" y="1307770"/>
            <a:ext cx="0" cy="36490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Left Bracket 89">
            <a:extLst>
              <a:ext uri="{FF2B5EF4-FFF2-40B4-BE49-F238E27FC236}">
                <a16:creationId xmlns:a16="http://schemas.microsoft.com/office/drawing/2014/main" id="{6B2FE06E-771B-7D46-9166-BE5F8F1A8653}"/>
              </a:ext>
            </a:extLst>
          </p:cNvPr>
          <p:cNvSpPr/>
          <p:nvPr/>
        </p:nvSpPr>
        <p:spPr>
          <a:xfrm rot="5400000">
            <a:off x="2643869" y="3357680"/>
            <a:ext cx="294862" cy="1300363"/>
          </a:xfrm>
          <a:prstGeom prst="leftBracket">
            <a:avLst/>
          </a:prstGeom>
          <a:ln w="9525">
            <a:solidFill>
              <a:srgbClr val="03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58E4804F-9787-FE4E-8D32-B60F6A4954F6}"/>
              </a:ext>
            </a:extLst>
          </p:cNvPr>
          <p:cNvSpPr txBox="1">
            <a:spLocks/>
          </p:cNvSpPr>
          <p:nvPr/>
        </p:nvSpPr>
        <p:spPr>
          <a:xfrm>
            <a:off x="8405343" y="2932439"/>
            <a:ext cx="3786657" cy="3393280"/>
          </a:xfrm>
          <a:prstGeom prst="rect">
            <a:avLst/>
          </a:prstGeom>
        </p:spPr>
        <p:txBody>
          <a:bodyPr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Brain Activation ~ neg PEs </a:t>
            </a:r>
            <a:r>
              <a:rPr lang="en-US" i="1" dirty="0"/>
              <a:t>(meaner than expected)</a:t>
            </a:r>
          </a:p>
          <a:p>
            <a:r>
              <a:rPr lang="en-US" dirty="0"/>
              <a:t>Decreased Brain Activation ~ More severe SA</a:t>
            </a:r>
          </a:p>
          <a:p>
            <a:endParaRPr lang="en-US" dirty="0"/>
          </a:p>
        </p:txBody>
      </p:sp>
      <p:pic>
        <p:nvPicPr>
          <p:cNvPr id="25" name="Content Placeholder 5">
            <a:extLst>
              <a:ext uri="{FF2B5EF4-FFF2-40B4-BE49-F238E27FC236}">
                <a16:creationId xmlns:a16="http://schemas.microsoft.com/office/drawing/2014/main" id="{CF025FD7-DE29-024A-9801-705409052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4" t="17854" r="74367" b="12246"/>
          <a:stretch/>
        </p:blipFill>
        <p:spPr>
          <a:xfrm>
            <a:off x="9409430" y="66789"/>
            <a:ext cx="1467795" cy="2865650"/>
          </a:xfrm>
          <a:prstGeom prst="rect">
            <a:avLst/>
          </a:prstGeom>
        </p:spPr>
      </p:pic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CF62B0DF-8A8F-E64C-A443-C821DA1F2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65" t="17854" r="36016" b="12246"/>
          <a:stretch/>
        </p:blipFill>
        <p:spPr>
          <a:xfrm>
            <a:off x="9463149" y="70367"/>
            <a:ext cx="1406335" cy="2862072"/>
          </a:xfrm>
          <a:prstGeom prst="rect">
            <a:avLst/>
          </a:prstGeom>
        </p:spPr>
      </p:pic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84BEF4F0-3255-E548-AD55-CD71B0D593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07" t="17854" r="16675" b="12246"/>
          <a:stretch/>
        </p:blipFill>
        <p:spPr>
          <a:xfrm>
            <a:off x="9509624" y="76875"/>
            <a:ext cx="1449833" cy="2862072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189BCE8-DD05-2040-A30A-305AC3886572}"/>
              </a:ext>
            </a:extLst>
          </p:cNvPr>
          <p:cNvSpPr txBox="1">
            <a:spLocks/>
          </p:cNvSpPr>
          <p:nvPr/>
        </p:nvSpPr>
        <p:spPr>
          <a:xfrm>
            <a:off x="8405342" y="2932563"/>
            <a:ext cx="3786657" cy="3393280"/>
          </a:xfrm>
          <a:prstGeom prst="rect">
            <a:avLst/>
          </a:prstGeom>
        </p:spPr>
        <p:txBody>
          <a:bodyPr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Brain Activation ~ </a:t>
            </a:r>
            <a:r>
              <a:rPr lang="en-US" dirty="0" err="1"/>
              <a:t>pos</a:t>
            </a:r>
            <a:r>
              <a:rPr lang="en-US" dirty="0"/>
              <a:t> PEs </a:t>
            </a:r>
            <a:r>
              <a:rPr lang="en-US" i="1" dirty="0"/>
              <a:t>(nicer than expected)</a:t>
            </a:r>
          </a:p>
          <a:p>
            <a:r>
              <a:rPr lang="en-US" dirty="0"/>
              <a:t>Increased Brain Activation ~ More severe SA</a:t>
            </a:r>
          </a:p>
          <a:p>
            <a:endParaRPr lang="en-US" dirty="0"/>
          </a:p>
        </p:txBody>
      </p:sp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14ADB32F-889C-7447-BF67-53411547D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68" t="17854" r="54471" b="12246"/>
          <a:stretch/>
        </p:blipFill>
        <p:spPr>
          <a:xfrm>
            <a:off x="9529197" y="198010"/>
            <a:ext cx="1511284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28 -0.09792 L -0.42122 0.0217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04" y="597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9815 L -0.72447 0.44306 " pathEditMode="relative" ptsTypes="AA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7107 L -0.43554 0.40393 " pathEditMode="relative" ptsTypes="AA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-0.08611 L -0.73763 0.28333 " pathEditMode="relative" ptsTypes="AA">
                                      <p:cBhvr>
                                        <p:cTn id="1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0" grpId="0" animBg="1"/>
      <p:bldP spid="95" grpId="0" uiExpand="1" build="allAtOnce"/>
      <p:bldP spid="28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A17B-CB10-224B-AF23-272B6E13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Imaging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B3433-A151-A041-8061-D4AF7442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84BE0A8-FD1A-D047-83FC-BCD2DF935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07" t="17854" r="16675" b="12246"/>
          <a:stretch/>
        </p:blipFill>
        <p:spPr>
          <a:xfrm>
            <a:off x="3037009" y="1427131"/>
            <a:ext cx="1273912" cy="251479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1376E5-8D38-1448-B87C-DCFF27387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5" t="17854" r="36016" b="12246"/>
          <a:stretch/>
        </p:blipFill>
        <p:spPr>
          <a:xfrm>
            <a:off x="5207642" y="1427226"/>
            <a:ext cx="1235597" cy="251460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EB2E9A1-E24B-C647-BE45-B780676A8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8" t="17854" r="54471" b="12246"/>
          <a:stretch/>
        </p:blipFill>
        <p:spPr>
          <a:xfrm>
            <a:off x="9251609" y="1427226"/>
            <a:ext cx="1327806" cy="251460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9D508A0-DD2C-634C-9DD1-16887DE27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4" t="17854" r="74367" b="12246"/>
          <a:stretch/>
        </p:blipFill>
        <p:spPr>
          <a:xfrm>
            <a:off x="7034844" y="1427226"/>
            <a:ext cx="1287986" cy="25146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2669E10-396D-C045-A5FB-BC7FFC23B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79059"/>
              </p:ext>
            </p:extLst>
          </p:nvPr>
        </p:nvGraphicFramePr>
        <p:xfrm>
          <a:off x="971850" y="4105652"/>
          <a:ext cx="9817100" cy="23774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63420">
                  <a:extLst>
                    <a:ext uri="{9D8B030D-6E8A-4147-A177-3AD203B41FA5}">
                      <a16:colId xmlns:a16="http://schemas.microsoft.com/office/drawing/2014/main" val="1019627261"/>
                    </a:ext>
                  </a:extLst>
                </a:gridCol>
                <a:gridCol w="1963420">
                  <a:extLst>
                    <a:ext uri="{9D8B030D-6E8A-4147-A177-3AD203B41FA5}">
                      <a16:colId xmlns:a16="http://schemas.microsoft.com/office/drawing/2014/main" val="3446986954"/>
                    </a:ext>
                  </a:extLst>
                </a:gridCol>
                <a:gridCol w="1963420">
                  <a:extLst>
                    <a:ext uri="{9D8B030D-6E8A-4147-A177-3AD203B41FA5}">
                      <a16:colId xmlns:a16="http://schemas.microsoft.com/office/drawing/2014/main" val="2459352795"/>
                    </a:ext>
                  </a:extLst>
                </a:gridCol>
                <a:gridCol w="1963420">
                  <a:extLst>
                    <a:ext uri="{9D8B030D-6E8A-4147-A177-3AD203B41FA5}">
                      <a16:colId xmlns:a16="http://schemas.microsoft.com/office/drawing/2014/main" val="504694127"/>
                    </a:ext>
                  </a:extLst>
                </a:gridCol>
                <a:gridCol w="1963420">
                  <a:extLst>
                    <a:ext uri="{9D8B030D-6E8A-4147-A177-3AD203B41FA5}">
                      <a16:colId xmlns:a16="http://schemas.microsoft.com/office/drawing/2014/main" val="1191627634"/>
                    </a:ext>
                  </a:extLst>
                </a:gridCol>
              </a:tblGrid>
              <a:tr h="668161">
                <a:tc>
                  <a:txBody>
                    <a:bodyPr/>
                    <a:lstStyle/>
                    <a:p>
                      <a:r>
                        <a:rPr lang="en-US" dirty="0"/>
                        <a:t>Low 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PE</a:t>
                      </a:r>
                    </a:p>
                    <a:p>
                      <a:r>
                        <a:rPr lang="en-US" dirty="0"/>
                        <a:t>⬇️ Brain Activation</a:t>
                      </a:r>
                    </a:p>
                    <a:p>
                      <a:r>
                        <a:rPr lang="en-US" dirty="0"/>
                        <a:t>Salience, Reward, Cog Control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neg PE</a:t>
                      </a:r>
                    </a:p>
                    <a:p>
                      <a:r>
                        <a:rPr lang="en-US" dirty="0"/>
                        <a:t>⬆️ Brain Activation</a:t>
                      </a:r>
                    </a:p>
                    <a:p>
                      <a:r>
                        <a:rPr lang="en-US" dirty="0"/>
                        <a:t>Cog Control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neg PE</a:t>
                      </a:r>
                    </a:p>
                    <a:p>
                      <a:r>
                        <a:rPr lang="en-US" dirty="0"/>
                        <a:t>⬆️ Brain Activation</a:t>
                      </a:r>
                    </a:p>
                    <a:p>
                      <a:r>
                        <a:rPr lang="en-US" dirty="0"/>
                        <a:t>Salience, Reward, Cog Control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PE</a:t>
                      </a:r>
                    </a:p>
                    <a:p>
                      <a:r>
                        <a:rPr lang="en-US" dirty="0"/>
                        <a:t>⬇️ Brain Activation</a:t>
                      </a:r>
                    </a:p>
                    <a:p>
                      <a:r>
                        <a:rPr lang="en-US" dirty="0"/>
                        <a:t>Salience, Reward, Cog Control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269961"/>
                  </a:ext>
                </a:extLst>
              </a:tr>
              <a:tr h="668161">
                <a:tc>
                  <a:txBody>
                    <a:bodyPr/>
                    <a:lstStyle/>
                    <a:p>
                      <a:r>
                        <a:rPr lang="en-US" dirty="0"/>
                        <a:t>High 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PE</a:t>
                      </a:r>
                    </a:p>
                    <a:p>
                      <a:r>
                        <a:rPr lang="en-US" dirty="0"/>
                        <a:t>⬆️ Brain Activation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Salience, Reward, Cog Control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neg PE</a:t>
                      </a:r>
                    </a:p>
                    <a:p>
                      <a:r>
                        <a:rPr lang="en-US" dirty="0"/>
                        <a:t>⬇️ Brain Activation</a:t>
                      </a:r>
                    </a:p>
                    <a:p>
                      <a:r>
                        <a:rPr lang="en-US" dirty="0"/>
                        <a:t>Cog Control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neg PE</a:t>
                      </a:r>
                    </a:p>
                    <a:p>
                      <a:r>
                        <a:rPr lang="en-US" dirty="0"/>
                        <a:t>⬇️ Brain Activation</a:t>
                      </a:r>
                    </a:p>
                    <a:p>
                      <a:r>
                        <a:rPr lang="en-US" dirty="0"/>
                        <a:t>Salience, Reward, Cog Control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PE</a:t>
                      </a:r>
                    </a:p>
                    <a:p>
                      <a:r>
                        <a:rPr lang="en-US" dirty="0"/>
                        <a:t>⬆️ Brain Activation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Salience, Reward, Cog Control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18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31EEAECA-937A-3E43-98FC-0ECC6949729E}"/>
              </a:ext>
            </a:extLst>
          </p:cNvPr>
          <p:cNvSpPr/>
          <p:nvPr/>
        </p:nvSpPr>
        <p:spPr>
          <a:xfrm>
            <a:off x="2845979" y="4052415"/>
            <a:ext cx="2095298" cy="253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A568D-4874-6C48-9A4E-5D8CAAEDC5E2}"/>
              </a:ext>
            </a:extLst>
          </p:cNvPr>
          <p:cNvSpPr/>
          <p:nvPr/>
        </p:nvSpPr>
        <p:spPr>
          <a:xfrm>
            <a:off x="4912879" y="3938699"/>
            <a:ext cx="1935041" cy="253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83241-8B3B-ED4E-A529-04CBFE4D29C1}"/>
              </a:ext>
            </a:extLst>
          </p:cNvPr>
          <p:cNvSpPr/>
          <p:nvPr/>
        </p:nvSpPr>
        <p:spPr>
          <a:xfrm>
            <a:off x="6815405" y="4096021"/>
            <a:ext cx="2011680" cy="253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D7E299-0CDF-7E4A-88B2-778EFC0A786B}"/>
              </a:ext>
            </a:extLst>
          </p:cNvPr>
          <p:cNvSpPr/>
          <p:nvPr/>
        </p:nvSpPr>
        <p:spPr>
          <a:xfrm>
            <a:off x="8827085" y="4091371"/>
            <a:ext cx="2234646" cy="253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90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F6E06-A658-484A-946D-863B3AAF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Neural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6E99-B261-924A-A9AC-0F357C008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Aim 2. </a:t>
            </a:r>
            <a:r>
              <a:rPr lang="en-US" dirty="0"/>
              <a:t>Determine neural activation evoked by social learning during social feedback and relations social contexts and SA.</a:t>
            </a:r>
          </a:p>
          <a:p>
            <a:pPr lvl="1"/>
            <a:r>
              <a:rPr lang="en-US" dirty="0"/>
              <a:t>more severe SA symptoms:</a:t>
            </a:r>
          </a:p>
          <a:p>
            <a:pPr lvl="2"/>
            <a:r>
              <a:rPr lang="en-US" i="1" dirty="0"/>
              <a:t>decreased </a:t>
            </a:r>
            <a:r>
              <a:rPr lang="en-US" dirty="0"/>
              <a:t>brain activation to unexpected </a:t>
            </a:r>
            <a:r>
              <a:rPr lang="en-US" i="1" dirty="0"/>
              <a:t>negative</a:t>
            </a:r>
            <a:r>
              <a:rPr lang="en-US" dirty="0"/>
              <a:t> feedback in predictably nice and unpredictably mean social contexts </a:t>
            </a:r>
          </a:p>
          <a:p>
            <a:pPr lvl="2"/>
            <a:r>
              <a:rPr lang="en-US" i="1" dirty="0"/>
              <a:t>increased</a:t>
            </a:r>
            <a:r>
              <a:rPr lang="en-US" dirty="0"/>
              <a:t> in brain activation to unexpected </a:t>
            </a:r>
            <a:r>
              <a:rPr lang="en-US" i="1" dirty="0"/>
              <a:t>positive</a:t>
            </a:r>
            <a:r>
              <a:rPr lang="en-US" dirty="0"/>
              <a:t> feedback in predictably mean social contexts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FD5-11D5-A146-BEA2-C29030C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0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83C7-15BF-2C4B-AAEC-B6A2BB7C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Implications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14AA6-9247-7947-B4DF-16CAEAA66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Youth with SA learn differently in social contexts</a:t>
            </a:r>
          </a:p>
          <a:p>
            <a:pPr lvl="1"/>
            <a:r>
              <a:rPr lang="en-US" dirty="0"/>
              <a:t>Unpredictable Contexts:</a:t>
            </a:r>
          </a:p>
          <a:p>
            <a:pPr lvl="2"/>
            <a:r>
              <a:rPr lang="en-US" dirty="0"/>
              <a:t>More reactive to unexpected outcomes</a:t>
            </a:r>
          </a:p>
          <a:p>
            <a:pPr lvl="2"/>
            <a:r>
              <a:rPr lang="en-US" dirty="0"/>
              <a:t>ONLY engaged cognitive control regions</a:t>
            </a:r>
          </a:p>
          <a:p>
            <a:pPr lvl="1"/>
            <a:r>
              <a:rPr lang="en-US" dirty="0"/>
              <a:t>Predictable Positive Contexts:</a:t>
            </a:r>
          </a:p>
          <a:p>
            <a:pPr lvl="2"/>
            <a:r>
              <a:rPr lang="en-US" dirty="0"/>
              <a:t>Reactive to unexpected negative outcomes</a:t>
            </a:r>
          </a:p>
          <a:p>
            <a:pPr lvl="2"/>
            <a:r>
              <a:rPr lang="en-US" dirty="0"/>
              <a:t>Faster decay of unexpected positive feedback ~ severity</a:t>
            </a:r>
          </a:p>
          <a:p>
            <a:pPr lvl="2"/>
            <a:r>
              <a:rPr lang="en-US" dirty="0"/>
              <a:t>decreased engagement of salience, reward and cognitive control regions</a:t>
            </a:r>
          </a:p>
          <a:p>
            <a:r>
              <a:rPr lang="en-US" dirty="0"/>
              <a:t>Treatment:</a:t>
            </a:r>
          </a:p>
          <a:p>
            <a:pPr lvl="1"/>
            <a:r>
              <a:rPr lang="en-US" dirty="0"/>
              <a:t>Focus on waiting to make judgements (sit with uncertainty)</a:t>
            </a:r>
          </a:p>
          <a:p>
            <a:pPr lvl="1"/>
            <a:r>
              <a:rPr lang="en-US" dirty="0"/>
              <a:t>Increase attention to, and rewarding nature of positive feedback</a:t>
            </a:r>
          </a:p>
          <a:p>
            <a:pPr lvl="1"/>
            <a:r>
              <a:rPr lang="en-US" dirty="0"/>
              <a:t>Improve recall of positive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59A7C-FF85-AC44-A7BA-85473EEB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2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B222-147C-F742-BCEF-C5633293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45745-576E-EB47-8798-79DF47092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</a:t>
            </a:r>
          </a:p>
          <a:p>
            <a:pPr lvl="1"/>
            <a:r>
              <a:rPr lang="en-US" dirty="0"/>
              <a:t>Generate person-specific ML algorithms to estimate individual social learning styles </a:t>
            </a:r>
          </a:p>
          <a:p>
            <a:pPr lvl="2"/>
            <a:r>
              <a:rPr lang="en-US" dirty="0"/>
              <a:t>Apps, phone, texting opt-ins</a:t>
            </a:r>
          </a:p>
          <a:p>
            <a:pPr lvl="1"/>
            <a:r>
              <a:rPr lang="en-US" dirty="0"/>
              <a:t>Use clinically trained ML individualized suggestions to improve social learning and communication</a:t>
            </a:r>
          </a:p>
          <a:p>
            <a:pPr lvl="1"/>
            <a:r>
              <a:rPr lang="en-US" dirty="0"/>
              <a:t>Metrics to understand learning style and changes/improvements </a:t>
            </a:r>
          </a:p>
          <a:p>
            <a:r>
              <a:rPr lang="en-US" dirty="0"/>
              <a:t>Next steps: Generate Proposal for VC firms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4ADE7-48D6-A544-8ABA-FEEF6856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620" y="155448"/>
            <a:ext cx="9015381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Highest incidence rates between </a:t>
            </a:r>
            <a:br>
              <a:rPr lang="en-US" dirty="0"/>
            </a:br>
            <a:r>
              <a:rPr lang="en-US" dirty="0"/>
              <a:t>ages 10-15</a:t>
            </a:r>
          </a:p>
        </p:txBody>
      </p:sp>
      <p:pic>
        <p:nvPicPr>
          <p:cNvPr id="4" name="Picture 3" descr="Screen Shot 2018-04-04 at 7.34.2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00"/>
          <a:stretch/>
        </p:blipFill>
        <p:spPr>
          <a:xfrm>
            <a:off x="2459026" y="1774691"/>
            <a:ext cx="7085369" cy="3863736"/>
          </a:xfrm>
          <a:prstGeom prst="rect">
            <a:avLst/>
          </a:prstGeom>
          <a:ln w="28575" cmpd="sng"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69432" y="2020596"/>
            <a:ext cx="1019387" cy="236698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12000"/>
                </a:schemeClr>
              </a:gs>
              <a:gs pos="55000">
                <a:schemeClr val="accent1">
                  <a:shade val="69000"/>
                  <a:satMod val="137000"/>
                  <a:alpha val="12000"/>
                </a:schemeClr>
              </a:gs>
              <a:gs pos="100000">
                <a:schemeClr val="accent1">
                  <a:shade val="98000"/>
                  <a:satMod val="137000"/>
                  <a:alpha val="1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38873" y="6400800"/>
            <a:ext cx="201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DeWit</a:t>
            </a:r>
            <a:r>
              <a:rPr lang="en-US" dirty="0"/>
              <a:t> et al., 2005)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4E0C6-04D7-1E43-ABA5-871CD9CE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9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60110-BEF9-8F4B-A8FC-E0EBFA95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Graduate School Advisors: </a:t>
            </a:r>
          </a:p>
          <a:p>
            <a:pPr lvl="1"/>
            <a:r>
              <a:rPr lang="en-US" dirty="0"/>
              <a:t>Drs. Johanna Jarcho, Matthew Lerner, &amp; Phil Kendall</a:t>
            </a:r>
          </a:p>
          <a:p>
            <a:r>
              <a:rPr lang="en-US" dirty="0"/>
              <a:t>Dissertation Mentors:</a:t>
            </a:r>
          </a:p>
          <a:p>
            <a:pPr lvl="1"/>
            <a:r>
              <a:rPr lang="en-US" dirty="0"/>
              <a:t>Drs. Johanna Jarcho, Leor </a:t>
            </a:r>
            <a:r>
              <a:rPr lang="en-US" dirty="0" err="1"/>
              <a:t>Hackel</a:t>
            </a:r>
            <a:r>
              <a:rPr lang="en-US" dirty="0"/>
              <a:t>, David Barack</a:t>
            </a:r>
          </a:p>
          <a:p>
            <a:r>
              <a:rPr lang="en-US" dirty="0"/>
              <a:t>Dissertation Committee:</a:t>
            </a:r>
          </a:p>
          <a:p>
            <a:pPr lvl="1"/>
            <a:r>
              <a:rPr lang="en-US" dirty="0"/>
              <a:t>Drs. Johanna Jarcho, Tom </a:t>
            </a:r>
            <a:r>
              <a:rPr lang="en-US" dirty="0" err="1"/>
              <a:t>Olino</a:t>
            </a:r>
            <a:r>
              <a:rPr lang="en-US" dirty="0"/>
              <a:t>, Phil Kendall, Leor </a:t>
            </a:r>
            <a:r>
              <a:rPr lang="en-US" dirty="0" err="1"/>
              <a:t>Hackel</a:t>
            </a:r>
            <a:r>
              <a:rPr lang="en-US" dirty="0"/>
              <a:t>, Matthew Lerner, &amp; Jason </a:t>
            </a:r>
            <a:r>
              <a:rPr lang="en-US" dirty="0" err="1"/>
              <a:t>Chein</a:t>
            </a:r>
            <a:endParaRPr lang="en-US" dirty="0"/>
          </a:p>
          <a:p>
            <a:r>
              <a:rPr lang="en-US" dirty="0"/>
              <a:t>Research Team:</a:t>
            </a:r>
          </a:p>
          <a:p>
            <a:pPr lvl="1"/>
            <a:r>
              <a:rPr lang="en-US" dirty="0"/>
              <a:t>Megan </a:t>
            </a:r>
            <a:r>
              <a:rPr lang="en-US" dirty="0" err="1"/>
              <a:t>Quarmley</a:t>
            </a:r>
            <a:r>
              <a:rPr lang="en-US" dirty="0"/>
              <a:t>, Camille Johnston, &amp; Alisha Arora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11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A655658-2AE9-5749-AA23-FFF464D2F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" t="10364" r="1977" b="3134"/>
          <a:stretch/>
        </p:blipFill>
        <p:spPr>
          <a:xfrm>
            <a:off x="843663" y="247793"/>
            <a:ext cx="3191969" cy="1977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993E4B-AD5A-C14D-8B13-701AA6A5F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0" t="12575"/>
          <a:stretch/>
        </p:blipFill>
        <p:spPr>
          <a:xfrm>
            <a:off x="4158578" y="299798"/>
            <a:ext cx="3236324" cy="19985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39812C-CF73-1E43-90F1-E62E59D06D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5" t="10853" b="5471"/>
          <a:stretch/>
        </p:blipFill>
        <p:spPr>
          <a:xfrm>
            <a:off x="4241259" y="4457630"/>
            <a:ext cx="3197119" cy="19128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8B4CDF-800E-A14D-A4C0-194228F8D7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4" t="12433" b="5178"/>
          <a:stretch/>
        </p:blipFill>
        <p:spPr>
          <a:xfrm>
            <a:off x="864775" y="4487033"/>
            <a:ext cx="3236842" cy="188342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58E385-A133-AF4A-8DA9-65AC08746289}"/>
              </a:ext>
            </a:extLst>
          </p:cNvPr>
          <p:cNvCxnSpPr/>
          <p:nvPr/>
        </p:nvCxnSpPr>
        <p:spPr>
          <a:xfrm flipV="1">
            <a:off x="1754998" y="540153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53F899-FABD-B746-B211-3CBDEEA88585}"/>
              </a:ext>
            </a:extLst>
          </p:cNvPr>
          <p:cNvCxnSpPr/>
          <p:nvPr/>
        </p:nvCxnSpPr>
        <p:spPr>
          <a:xfrm flipV="1">
            <a:off x="3217215" y="540153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13E82D-23C2-8240-BC19-6DEBBDA3AD96}"/>
              </a:ext>
            </a:extLst>
          </p:cNvPr>
          <p:cNvCxnSpPr/>
          <p:nvPr/>
        </p:nvCxnSpPr>
        <p:spPr>
          <a:xfrm flipV="1">
            <a:off x="1681970" y="4684101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D46581E-F6AC-C64E-8B39-901C806E372C}"/>
              </a:ext>
            </a:extLst>
          </p:cNvPr>
          <p:cNvCxnSpPr/>
          <p:nvPr/>
        </p:nvCxnSpPr>
        <p:spPr>
          <a:xfrm flipV="1">
            <a:off x="3156543" y="4684101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C5750C-F45E-ED46-8B78-90C44568F939}"/>
              </a:ext>
            </a:extLst>
          </p:cNvPr>
          <p:cNvCxnSpPr/>
          <p:nvPr/>
        </p:nvCxnSpPr>
        <p:spPr>
          <a:xfrm flipV="1">
            <a:off x="5123876" y="4690811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ADD36B-322A-6D49-9E70-848BD9F9C385}"/>
              </a:ext>
            </a:extLst>
          </p:cNvPr>
          <p:cNvCxnSpPr/>
          <p:nvPr/>
        </p:nvCxnSpPr>
        <p:spPr>
          <a:xfrm flipV="1">
            <a:off x="6573735" y="4690811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084465-6C09-B94D-AFC2-744B1E892920}"/>
              </a:ext>
            </a:extLst>
          </p:cNvPr>
          <p:cNvCxnSpPr/>
          <p:nvPr/>
        </p:nvCxnSpPr>
        <p:spPr>
          <a:xfrm flipV="1">
            <a:off x="5033887" y="503396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E946D4C-2E76-064C-9974-734D4780B189}"/>
              </a:ext>
            </a:extLst>
          </p:cNvPr>
          <p:cNvCxnSpPr/>
          <p:nvPr/>
        </p:nvCxnSpPr>
        <p:spPr>
          <a:xfrm flipV="1">
            <a:off x="6504341" y="495110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8BABEE1-984E-EB4D-B239-1C91D306CA9C}"/>
              </a:ext>
            </a:extLst>
          </p:cNvPr>
          <p:cNvSpPr txBox="1"/>
          <p:nvPr/>
        </p:nvSpPr>
        <p:spPr>
          <a:xfrm>
            <a:off x="3550680" y="58319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01305B-B7A2-104D-A55A-DB83D9B16D56}"/>
              </a:ext>
            </a:extLst>
          </p:cNvPr>
          <p:cNvSpPr txBox="1"/>
          <p:nvPr/>
        </p:nvSpPr>
        <p:spPr>
          <a:xfrm>
            <a:off x="6849737" y="58655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D8AF68-9C10-364A-B49C-03B53A0CC27D}"/>
              </a:ext>
            </a:extLst>
          </p:cNvPr>
          <p:cNvSpPr txBox="1"/>
          <p:nvPr/>
        </p:nvSpPr>
        <p:spPr>
          <a:xfrm>
            <a:off x="6789790" y="469081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06DC741-982E-DF43-BC13-48511AE5B7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0" t="12027"/>
          <a:stretch/>
        </p:blipFill>
        <p:spPr>
          <a:xfrm>
            <a:off x="821155" y="2380472"/>
            <a:ext cx="3236985" cy="20110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029F3D-CF0B-504B-A79F-A5C843E367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10" t="12581"/>
          <a:stretch/>
        </p:blipFill>
        <p:spPr>
          <a:xfrm>
            <a:off x="4158578" y="2380472"/>
            <a:ext cx="3236324" cy="1998386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7887636-3D64-C548-833B-ECD8E8F7DD57}"/>
              </a:ext>
            </a:extLst>
          </p:cNvPr>
          <p:cNvCxnSpPr/>
          <p:nvPr/>
        </p:nvCxnSpPr>
        <p:spPr>
          <a:xfrm flipV="1">
            <a:off x="1745270" y="2557982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0C4AC10-AC48-BD40-9097-FCCE4A9492AC}"/>
              </a:ext>
            </a:extLst>
          </p:cNvPr>
          <p:cNvCxnSpPr/>
          <p:nvPr/>
        </p:nvCxnSpPr>
        <p:spPr>
          <a:xfrm flipV="1">
            <a:off x="3174689" y="2644598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BAF8EB4-340B-A543-ABD7-1855C4D3A42E}"/>
              </a:ext>
            </a:extLst>
          </p:cNvPr>
          <p:cNvCxnSpPr/>
          <p:nvPr/>
        </p:nvCxnSpPr>
        <p:spPr>
          <a:xfrm flipV="1">
            <a:off x="5033887" y="2518035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2311040-EC8B-8B42-ADF5-A6F7FE535230}"/>
              </a:ext>
            </a:extLst>
          </p:cNvPr>
          <p:cNvCxnSpPr/>
          <p:nvPr/>
        </p:nvCxnSpPr>
        <p:spPr>
          <a:xfrm flipV="1">
            <a:off x="6504341" y="2518034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2AA8A1-EE55-084B-927B-1DD144AD5139}"/>
              </a:ext>
            </a:extLst>
          </p:cNvPr>
          <p:cNvSpPr txBox="1"/>
          <p:nvPr/>
        </p:nvSpPr>
        <p:spPr>
          <a:xfrm>
            <a:off x="1693765" y="2135153"/>
            <a:ext cx="15719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Left Anterior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dACC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DB6CC5-6850-BD41-A922-B1F1CD3B0258}"/>
              </a:ext>
            </a:extLst>
          </p:cNvPr>
          <p:cNvSpPr txBox="1"/>
          <p:nvPr/>
        </p:nvSpPr>
        <p:spPr>
          <a:xfrm>
            <a:off x="4899909" y="2135153"/>
            <a:ext cx="17668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Right Posterior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dACC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2EB29A-4C99-9045-8C32-5B42D6B045D7}"/>
              </a:ext>
            </a:extLst>
          </p:cNvPr>
          <p:cNvSpPr txBox="1"/>
          <p:nvPr/>
        </p:nvSpPr>
        <p:spPr>
          <a:xfrm>
            <a:off x="5207686" y="10872"/>
            <a:ext cx="11512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Right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vmPFC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4653CA-4D3E-EA4E-A6CE-36A4DF65B261}"/>
              </a:ext>
            </a:extLst>
          </p:cNvPr>
          <p:cNvSpPr txBox="1"/>
          <p:nvPr/>
        </p:nvSpPr>
        <p:spPr>
          <a:xfrm>
            <a:off x="1798312" y="10872"/>
            <a:ext cx="1362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Bilateral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vmPFC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14A8D1-F24C-1B46-817C-5AB1863027D9}"/>
              </a:ext>
            </a:extLst>
          </p:cNvPr>
          <p:cNvSpPr txBox="1"/>
          <p:nvPr/>
        </p:nvSpPr>
        <p:spPr>
          <a:xfrm>
            <a:off x="1635031" y="4213600"/>
            <a:ext cx="168943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Left Ventral Striatum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73DB16-D2A2-FB46-976D-E8877CF5CD74}"/>
              </a:ext>
            </a:extLst>
          </p:cNvPr>
          <p:cNvSpPr txBox="1"/>
          <p:nvPr/>
        </p:nvSpPr>
        <p:spPr>
          <a:xfrm>
            <a:off x="4882501" y="4200348"/>
            <a:ext cx="180164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Right Ventral Striatum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C868F8-5F31-104C-AB9A-4E73BF3EA669}"/>
              </a:ext>
            </a:extLst>
          </p:cNvPr>
          <p:cNvSpPr txBox="1"/>
          <p:nvPr/>
        </p:nvSpPr>
        <p:spPr>
          <a:xfrm rot="16200000">
            <a:off x="-2582761" y="3285983"/>
            <a:ext cx="59936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Effect Size of Reputation-Based Prediction-Error on Mean Activation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81E190-C7EE-DC44-BEBB-6881436AB561}"/>
              </a:ext>
            </a:extLst>
          </p:cNvPr>
          <p:cNvSpPr txBox="1"/>
          <p:nvPr/>
        </p:nvSpPr>
        <p:spPr>
          <a:xfrm>
            <a:off x="2724375" y="6337926"/>
            <a:ext cx="22981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Social Anxiety: Centered at 7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791C474-B3A3-A448-9463-2F9D6B958D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27" t="11500" b="6532"/>
          <a:stretch/>
        </p:blipFill>
        <p:spPr>
          <a:xfrm>
            <a:off x="7475254" y="287871"/>
            <a:ext cx="3225725" cy="187378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A5D3AE0-2F4A-AF4C-946B-6EE0406321E8}"/>
              </a:ext>
            </a:extLst>
          </p:cNvPr>
          <p:cNvSpPr txBox="1"/>
          <p:nvPr/>
        </p:nvSpPr>
        <p:spPr>
          <a:xfrm>
            <a:off x="8512477" y="10872"/>
            <a:ext cx="159120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Left Anterior Insula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33B4E60-723B-794D-BE35-E5B389869E52}"/>
              </a:ext>
            </a:extLst>
          </p:cNvPr>
          <p:cNvSpPr txBox="1"/>
          <p:nvPr/>
        </p:nvSpPr>
        <p:spPr>
          <a:xfrm>
            <a:off x="8611199" y="2448634"/>
            <a:ext cx="9475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Valence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EDB578A-F057-3741-A71B-FCCE5546BD5E}"/>
              </a:ext>
            </a:extLst>
          </p:cNvPr>
          <p:cNvCxnSpPr>
            <a:cxnSpLocks/>
          </p:cNvCxnSpPr>
          <p:nvPr/>
        </p:nvCxnSpPr>
        <p:spPr>
          <a:xfrm>
            <a:off x="8442475" y="2919191"/>
            <a:ext cx="715731" cy="2767"/>
          </a:xfrm>
          <a:prstGeom prst="line">
            <a:avLst/>
          </a:prstGeom>
          <a:ln w="25400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C85FAB-9505-3845-8F13-BFF74ABB50CD}"/>
              </a:ext>
            </a:extLst>
          </p:cNvPr>
          <p:cNvSpPr txBox="1"/>
          <p:nvPr/>
        </p:nvSpPr>
        <p:spPr>
          <a:xfrm>
            <a:off x="9172698" y="2756410"/>
            <a:ext cx="56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Nice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842D65-8699-A446-8699-7861A0098D69}"/>
              </a:ext>
            </a:extLst>
          </p:cNvPr>
          <p:cNvSpPr txBox="1"/>
          <p:nvPr/>
        </p:nvSpPr>
        <p:spPr>
          <a:xfrm>
            <a:off x="9159453" y="3132818"/>
            <a:ext cx="641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155A05-C763-A24D-87D1-4202D1063B86}"/>
              </a:ext>
            </a:extLst>
          </p:cNvPr>
          <p:cNvCxnSpPr>
            <a:cxnSpLocks/>
          </p:cNvCxnSpPr>
          <p:nvPr/>
        </p:nvCxnSpPr>
        <p:spPr>
          <a:xfrm>
            <a:off x="8442475" y="3309465"/>
            <a:ext cx="711530" cy="0"/>
          </a:xfrm>
          <a:prstGeom prst="line">
            <a:avLst/>
          </a:prstGeom>
          <a:ln w="25400">
            <a:solidFill>
              <a:srgbClr val="03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712B94A-76C5-2644-B974-9AC8BD6F7BB8}"/>
              </a:ext>
            </a:extLst>
          </p:cNvPr>
          <p:cNvSpPr txBox="1"/>
          <p:nvPr/>
        </p:nvSpPr>
        <p:spPr>
          <a:xfrm>
            <a:off x="880801" y="-24875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D1ECA9-7D16-7840-9195-C6481CB15559}"/>
              </a:ext>
            </a:extLst>
          </p:cNvPr>
          <p:cNvSpPr txBox="1"/>
          <p:nvPr/>
        </p:nvSpPr>
        <p:spPr>
          <a:xfrm>
            <a:off x="4199349" y="-24875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80B6DE-F0DC-7C42-A575-96CD55780D82}"/>
              </a:ext>
            </a:extLst>
          </p:cNvPr>
          <p:cNvSpPr txBox="1"/>
          <p:nvPr/>
        </p:nvSpPr>
        <p:spPr>
          <a:xfrm>
            <a:off x="880801" y="2130534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315046-1453-B54C-BFE2-2D21BFF07621}"/>
              </a:ext>
            </a:extLst>
          </p:cNvPr>
          <p:cNvSpPr txBox="1"/>
          <p:nvPr/>
        </p:nvSpPr>
        <p:spPr>
          <a:xfrm>
            <a:off x="4199349" y="2130534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FDE9AD-2FA4-AA4F-AA49-C3CD183D139E}"/>
              </a:ext>
            </a:extLst>
          </p:cNvPr>
          <p:cNvSpPr txBox="1"/>
          <p:nvPr/>
        </p:nvSpPr>
        <p:spPr>
          <a:xfrm>
            <a:off x="7550697" y="-24875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BA4CE0-FEB5-6A4D-9024-B2AEECC126C9}"/>
              </a:ext>
            </a:extLst>
          </p:cNvPr>
          <p:cNvSpPr txBox="1"/>
          <p:nvPr/>
        </p:nvSpPr>
        <p:spPr>
          <a:xfrm>
            <a:off x="880801" y="4224641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28FA1B-09B0-8E4E-BE8B-A5A61E8D4809}"/>
              </a:ext>
            </a:extLst>
          </p:cNvPr>
          <p:cNvSpPr txBox="1"/>
          <p:nvPr/>
        </p:nvSpPr>
        <p:spPr>
          <a:xfrm>
            <a:off x="4199349" y="4224641"/>
            <a:ext cx="36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8FF5A47C-E0EF-F141-8C2F-1BA499CB171F}"/>
              </a:ext>
            </a:extLst>
          </p:cNvPr>
          <p:cNvSpPr/>
          <p:nvPr/>
        </p:nvSpPr>
        <p:spPr>
          <a:xfrm rot="16200000">
            <a:off x="6418513" y="1275763"/>
            <a:ext cx="192612" cy="716658"/>
          </a:xfrm>
          <a:prstGeom prst="leftBracket">
            <a:avLst/>
          </a:prstGeom>
          <a:ln w="9525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ket 77">
            <a:extLst>
              <a:ext uri="{FF2B5EF4-FFF2-40B4-BE49-F238E27FC236}">
                <a16:creationId xmlns:a16="http://schemas.microsoft.com/office/drawing/2014/main" id="{6AF4C5C0-11D0-004D-A5CD-857B1D6E3AF1}"/>
              </a:ext>
            </a:extLst>
          </p:cNvPr>
          <p:cNvSpPr/>
          <p:nvPr/>
        </p:nvSpPr>
        <p:spPr>
          <a:xfrm rot="16200000">
            <a:off x="3134002" y="1275764"/>
            <a:ext cx="192612" cy="716658"/>
          </a:xfrm>
          <a:prstGeom prst="leftBracket">
            <a:avLst/>
          </a:prstGeom>
          <a:ln w="9525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Left Bracket 78">
            <a:extLst>
              <a:ext uri="{FF2B5EF4-FFF2-40B4-BE49-F238E27FC236}">
                <a16:creationId xmlns:a16="http://schemas.microsoft.com/office/drawing/2014/main" id="{908A0FFD-01AF-AE48-A8B1-185A6F1AB645}"/>
              </a:ext>
            </a:extLst>
          </p:cNvPr>
          <p:cNvSpPr/>
          <p:nvPr/>
        </p:nvSpPr>
        <p:spPr>
          <a:xfrm rot="16200000">
            <a:off x="3094246" y="3398667"/>
            <a:ext cx="192612" cy="716658"/>
          </a:xfrm>
          <a:prstGeom prst="leftBracket">
            <a:avLst/>
          </a:prstGeom>
          <a:ln w="9525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 Bracket 79">
            <a:extLst>
              <a:ext uri="{FF2B5EF4-FFF2-40B4-BE49-F238E27FC236}">
                <a16:creationId xmlns:a16="http://schemas.microsoft.com/office/drawing/2014/main" id="{D39A319A-F7E5-2249-A9B4-66C47D188E32}"/>
              </a:ext>
            </a:extLst>
          </p:cNvPr>
          <p:cNvSpPr/>
          <p:nvPr/>
        </p:nvSpPr>
        <p:spPr>
          <a:xfrm rot="16200000">
            <a:off x="3067742" y="5471557"/>
            <a:ext cx="192612" cy="716658"/>
          </a:xfrm>
          <a:prstGeom prst="leftBracket">
            <a:avLst/>
          </a:prstGeom>
          <a:ln w="9525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ket 80">
            <a:extLst>
              <a:ext uri="{FF2B5EF4-FFF2-40B4-BE49-F238E27FC236}">
                <a16:creationId xmlns:a16="http://schemas.microsoft.com/office/drawing/2014/main" id="{9C47DF2F-EFBB-EE4E-A23F-1B7BE3FFC53E}"/>
              </a:ext>
            </a:extLst>
          </p:cNvPr>
          <p:cNvSpPr/>
          <p:nvPr/>
        </p:nvSpPr>
        <p:spPr>
          <a:xfrm rot="16200000">
            <a:off x="6458269" y="5471557"/>
            <a:ext cx="192612" cy="716658"/>
          </a:xfrm>
          <a:prstGeom prst="leftBracket">
            <a:avLst/>
          </a:prstGeom>
          <a:ln w="9525">
            <a:solidFill>
              <a:srgbClr val="FF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D979C09-D797-7048-BC2A-63E81E398555}"/>
              </a:ext>
            </a:extLst>
          </p:cNvPr>
          <p:cNvSpPr txBox="1"/>
          <p:nvPr/>
        </p:nvSpPr>
        <p:spPr>
          <a:xfrm>
            <a:off x="6557244" y="594149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B6E3FA-6D24-4041-AB32-F24720A12EBE}"/>
              </a:ext>
            </a:extLst>
          </p:cNvPr>
          <p:cNvSpPr txBox="1"/>
          <p:nvPr/>
        </p:nvSpPr>
        <p:spPr>
          <a:xfrm>
            <a:off x="3276775" y="590875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1B3D977-50B6-134E-8FD5-DCED800163C4}"/>
              </a:ext>
            </a:extLst>
          </p:cNvPr>
          <p:cNvSpPr txBox="1"/>
          <p:nvPr/>
        </p:nvSpPr>
        <p:spPr>
          <a:xfrm>
            <a:off x="3204252" y="383267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E1F0C7E-3455-F54A-BB97-4EB68D70A1F9}"/>
              </a:ext>
            </a:extLst>
          </p:cNvPr>
          <p:cNvSpPr txBox="1"/>
          <p:nvPr/>
        </p:nvSpPr>
        <p:spPr>
          <a:xfrm>
            <a:off x="3250845" y="168355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8898D7F-26FB-E847-833D-5F4C1C53DB9A}"/>
              </a:ext>
            </a:extLst>
          </p:cNvPr>
          <p:cNvSpPr txBox="1"/>
          <p:nvPr/>
        </p:nvSpPr>
        <p:spPr>
          <a:xfrm>
            <a:off x="6529522" y="1683558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**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89B6A81-62AA-8148-89E3-8165AC42343E}"/>
              </a:ext>
            </a:extLst>
          </p:cNvPr>
          <p:cNvCxnSpPr/>
          <p:nvPr/>
        </p:nvCxnSpPr>
        <p:spPr>
          <a:xfrm flipV="1">
            <a:off x="8402871" y="557655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27B5AA1-7934-404A-977D-A01F112D1B0D}"/>
              </a:ext>
            </a:extLst>
          </p:cNvPr>
          <p:cNvCxnSpPr/>
          <p:nvPr/>
        </p:nvCxnSpPr>
        <p:spPr>
          <a:xfrm flipV="1">
            <a:off x="9800975" y="495110"/>
            <a:ext cx="0" cy="14828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Left Bracket 89">
            <a:extLst>
              <a:ext uri="{FF2B5EF4-FFF2-40B4-BE49-F238E27FC236}">
                <a16:creationId xmlns:a16="http://schemas.microsoft.com/office/drawing/2014/main" id="{6B2FE06E-771B-7D46-9166-BE5F8F1A8653}"/>
              </a:ext>
            </a:extLst>
          </p:cNvPr>
          <p:cNvSpPr/>
          <p:nvPr/>
        </p:nvSpPr>
        <p:spPr>
          <a:xfrm rot="5400000">
            <a:off x="1659072" y="1275764"/>
            <a:ext cx="192612" cy="716658"/>
          </a:xfrm>
          <a:prstGeom prst="leftBracket">
            <a:avLst/>
          </a:prstGeom>
          <a:ln w="9525">
            <a:solidFill>
              <a:srgbClr val="038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72FD795-CACB-474C-B930-4EB84C5EBBB3}"/>
              </a:ext>
            </a:extLst>
          </p:cNvPr>
          <p:cNvSpPr txBox="1"/>
          <p:nvPr/>
        </p:nvSpPr>
        <p:spPr>
          <a:xfrm>
            <a:off x="1820179" y="133636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4545E-10F8-0F4A-9948-DFD441C47A9D}"/>
              </a:ext>
            </a:extLst>
          </p:cNvPr>
          <p:cNvSpPr txBox="1"/>
          <p:nvPr/>
        </p:nvSpPr>
        <p:spPr>
          <a:xfrm>
            <a:off x="-55675" y="6554202"/>
            <a:ext cx="12058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</a:rPr>
              <a:t>Figure 6. Decomposition of Reputation-Based Prediction Error: Valence by Predictability by SA within Activation Clusters.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281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8E87-B1E4-CA43-B592-DA77BC36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Social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4CB19-B423-334B-B9D9-D3D4911E8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Adaptive learning in different social contexts, that vary in valence and predictability, may be crucial for youth to adjust to rapidly changing adolescent social interactions</a:t>
            </a:r>
          </a:p>
          <a:p>
            <a:endParaRPr lang="en-US" dirty="0"/>
          </a:p>
          <a:p>
            <a:r>
              <a:rPr lang="en-US" dirty="0"/>
              <a:t>Regions in the salience, reward and cognitive control networks associated with social learning are altered in SA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en-US" dirty="0"/>
              <a:t>Difficulties in behavioral and neural mechanisms of social learning may lead to social anxiety (SA)</a:t>
            </a:r>
          </a:p>
          <a:p>
            <a:endParaRPr lang="en-US" dirty="0"/>
          </a:p>
          <a:p>
            <a:r>
              <a:rPr lang="en-US" dirty="0"/>
              <a:t>Use computational modeling &amp; fMRI</a:t>
            </a:r>
          </a:p>
          <a:p>
            <a:pPr lvl="1"/>
            <a:r>
              <a:rPr lang="en-US" dirty="0"/>
              <a:t>Valence &amp; Predictability of Peer Reputation</a:t>
            </a:r>
          </a:p>
          <a:p>
            <a:pPr lvl="1"/>
            <a:r>
              <a:rPr lang="en-US" dirty="0"/>
              <a:t>Valence of Peer feedback</a:t>
            </a:r>
          </a:p>
          <a:p>
            <a:pPr lvl="1"/>
            <a:r>
              <a:rPr lang="en-US" dirty="0"/>
              <a:t>Weight of unexpected outcomes vs existing estimation of reputation (Associative value)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8129C-5A63-1242-9CCE-5D706435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C7951-F1BA-4844-A03D-3C23DBA6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71276-08E6-B247-969E-62D76B54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CFBA0-B69A-CE44-B9B2-4377D0FCC66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2" t="7948" r="11663" b="64925"/>
          <a:stretch/>
        </p:blipFill>
        <p:spPr bwMode="auto">
          <a:xfrm>
            <a:off x="795338" y="1746313"/>
            <a:ext cx="9791700" cy="43925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844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F018-7111-9D4A-8E6C-3B168A7D9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Anxiety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0CBA-B9B6-4E4E-9B6D-7F1DA1901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ADIS Combined Parent and Child Diagnoses</a:t>
            </a:r>
          </a:p>
          <a:p>
            <a:r>
              <a:rPr lang="en-US" dirty="0"/>
              <a:t>SCARED- child self-report social anxiety subscale</a:t>
            </a:r>
          </a:p>
          <a:p>
            <a:pPr lvl="1"/>
            <a:r>
              <a:rPr lang="en-US" dirty="0"/>
              <a:t>Clinically cut-off is 8</a:t>
            </a:r>
          </a:p>
          <a:p>
            <a:pPr lvl="1"/>
            <a:r>
              <a:rPr lang="en-US" dirty="0"/>
              <a:t>In our sample 7 or greater corresponded to </a:t>
            </a:r>
            <a:r>
              <a:rPr lang="en-US" dirty="0" err="1"/>
              <a:t>Dx</a:t>
            </a:r>
            <a:r>
              <a:rPr lang="en-US" dirty="0"/>
              <a:t> on ADIS</a:t>
            </a:r>
          </a:p>
          <a:p>
            <a:r>
              <a:rPr lang="en-US" dirty="0"/>
              <a:t>We used SA continuous measure for all analyses and then cut-off of 7 for decomposition visualizations and group comparisons.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7CC3D-2503-4146-89AE-79F791C7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11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F6E06-A658-484A-946D-863B3AAF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6E99-B261-924A-A9AC-0F357C008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Aim 1. A) </a:t>
            </a:r>
            <a:r>
              <a:rPr lang="en-US" dirty="0"/>
              <a:t>Compared reinforcement learning models, associative value models, and combined models in social contexts that vary in their </a:t>
            </a:r>
            <a:r>
              <a:rPr lang="en-US" i="1" dirty="0"/>
              <a:t>predictability and valence </a:t>
            </a:r>
            <a:r>
              <a:rPr lang="en-US" dirty="0"/>
              <a:t>to understand differences in social learning among adolescents with a full range of SA symptoms.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6FD5-11D5-A146-BEA2-C29030C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6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-up of black text&#10;&#10;AI-generated content may be incorrect.">
            <a:extLst>
              <a:ext uri="{FF2B5EF4-FFF2-40B4-BE49-F238E27FC236}">
                <a16:creationId xmlns:a16="http://schemas.microsoft.com/office/drawing/2014/main" id="{4CE32C02-C917-6D60-14B5-F612A0D85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237" y="5389697"/>
            <a:ext cx="1215395" cy="476808"/>
          </a:xfrm>
          <a:prstGeom prst="rect">
            <a:avLst/>
          </a:prstGeom>
        </p:spPr>
      </p:pic>
      <p:pic>
        <p:nvPicPr>
          <p:cNvPr id="15" name="Picture 1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A81AF46-5172-075E-115F-D5C94D99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806" y="5392942"/>
            <a:ext cx="1627979" cy="563940"/>
          </a:xfrm>
          <a:prstGeom prst="rect">
            <a:avLst/>
          </a:prstGeom>
        </p:spPr>
      </p:pic>
      <p:pic>
        <p:nvPicPr>
          <p:cNvPr id="13" name="Picture 12" descr="A close-up of a sign&#10;&#10;AI-generated content may be incorrect.">
            <a:extLst>
              <a:ext uri="{FF2B5EF4-FFF2-40B4-BE49-F238E27FC236}">
                <a16:creationId xmlns:a16="http://schemas.microsoft.com/office/drawing/2014/main" id="{054D766B-D994-165B-84BC-351683273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212" y="5423918"/>
            <a:ext cx="1829316" cy="50198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6F097-08D2-6546-AE61-751CB2959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b="21442"/>
          <a:stretch>
            <a:fillRect/>
          </a:stretch>
        </p:blipFill>
        <p:spPr>
          <a:xfrm>
            <a:off x="2021305" y="2074980"/>
            <a:ext cx="8056345" cy="33179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95DB4-C115-2C42-B7D8-B178131D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F21A9-57FD-814C-9D85-372B303F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FBD82-6181-954D-94F9-97E8C9AEA99B}" type="slidenum">
              <a:rPr lang="en-US" smtClean="0"/>
              <a:t>8</a:t>
            </a:fld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3EF768F-19C1-1B47-A810-60610BADAB96}"/>
              </a:ext>
            </a:extLst>
          </p:cNvPr>
          <p:cNvSpPr/>
          <p:nvPr/>
        </p:nvSpPr>
        <p:spPr>
          <a:xfrm>
            <a:off x="2343150" y="2457449"/>
            <a:ext cx="3298638" cy="3629025"/>
          </a:xfrm>
          <a:prstGeom prst="frame">
            <a:avLst>
              <a:gd name="adj1" fmla="val 362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5981B30-CBD3-9E4B-9205-4E4139C7DF2A}"/>
              </a:ext>
            </a:extLst>
          </p:cNvPr>
          <p:cNvSpPr/>
          <p:nvPr/>
        </p:nvSpPr>
        <p:spPr>
          <a:xfrm>
            <a:off x="5641787" y="2457449"/>
            <a:ext cx="3252831" cy="3629025"/>
          </a:xfrm>
          <a:prstGeom prst="frame">
            <a:avLst>
              <a:gd name="adj1" fmla="val 36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2DD8D5AB-1B9A-194F-BA92-47B863AF1A1F}"/>
              </a:ext>
            </a:extLst>
          </p:cNvPr>
          <p:cNvSpPr/>
          <p:nvPr/>
        </p:nvSpPr>
        <p:spPr>
          <a:xfrm>
            <a:off x="2421081" y="2457449"/>
            <a:ext cx="1650856" cy="3629025"/>
          </a:xfrm>
          <a:prstGeom prst="frame">
            <a:avLst>
              <a:gd name="adj1" fmla="val 362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6B3F735-4CAF-EF4C-99E2-48EA5BBAC09E}"/>
              </a:ext>
            </a:extLst>
          </p:cNvPr>
          <p:cNvSpPr/>
          <p:nvPr/>
        </p:nvSpPr>
        <p:spPr>
          <a:xfrm>
            <a:off x="7114082" y="2457449"/>
            <a:ext cx="1858469" cy="3629025"/>
          </a:xfrm>
          <a:prstGeom prst="frame">
            <a:avLst>
              <a:gd name="adj1" fmla="val 362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A55A8C1F-EF5B-D349-9BCB-0DDAC862931E}"/>
              </a:ext>
            </a:extLst>
          </p:cNvPr>
          <p:cNvSpPr/>
          <p:nvPr/>
        </p:nvSpPr>
        <p:spPr>
          <a:xfrm>
            <a:off x="4071936" y="2457449"/>
            <a:ext cx="3042146" cy="3629025"/>
          </a:xfrm>
          <a:prstGeom prst="frame">
            <a:avLst>
              <a:gd name="adj1" fmla="val 362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ECF7137-F0B0-17B5-6D4D-AC7983CA8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778" y="5388226"/>
            <a:ext cx="1505593" cy="53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2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C4AD5-430E-604B-817C-34B4D0BDD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783" y="1559678"/>
            <a:ext cx="8598306" cy="483654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CDA8D3-AAB1-124F-BA4B-135AE9780C71}"/>
              </a:ext>
            </a:extLst>
          </p:cNvPr>
          <p:cNvSpPr/>
          <p:nvPr/>
        </p:nvSpPr>
        <p:spPr>
          <a:xfrm>
            <a:off x="245657" y="6396226"/>
            <a:ext cx="11737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</a:rPr>
              <a:t>Figure 1. LEARN Task.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latin typeface="Arial" panose="020B0604020202020204" pitchFamily="34" charset="0"/>
                <a:ea typeface="Times New Roman" panose="02020603050405020304" pitchFamily="18" charset="0"/>
              </a:rPr>
              <a:t>Each social interaction trial includes portions A-C followed by an inter-trial interval. 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F35F97-D6D6-834C-9FB1-BBDD4699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lang="en-US" dirty="0"/>
              <a:t>LEARN Task</a:t>
            </a:r>
          </a:p>
        </p:txBody>
      </p:sp>
    </p:spTree>
    <p:extLst>
      <p:ext uri="{BB962C8B-B14F-4D97-AF65-F5344CB8AC3E}">
        <p14:creationId xmlns:p14="http://schemas.microsoft.com/office/powerpoint/2010/main" val="35995403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Default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Default" id="{40895AF6-9DDE-1244-8D22-12E1650E1A01}" vid="{22CFCB31-9A48-D148-BA2B-818C267E1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ThemeDefault</Template>
  <TotalTime>2897</TotalTime>
  <Words>1798</Words>
  <Application>Microsoft Macintosh PowerPoint</Application>
  <PresentationFormat>Widescreen</PresentationFormat>
  <Paragraphs>337</Paragraphs>
  <Slides>31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 Math</vt:lpstr>
      <vt:lpstr>Corbel</vt:lpstr>
      <vt:lpstr>Times New Roman</vt:lpstr>
      <vt:lpstr>Wingdings</vt:lpstr>
      <vt:lpstr>Wingdings 2</vt:lpstr>
      <vt:lpstr>Wingdings 3</vt:lpstr>
      <vt:lpstr>ThemeDefault</vt:lpstr>
      <vt:lpstr>Dissertation Learning to fear social interactions: Dysregulated neural mechanisms of social learning in adolescent social anxiety  </vt:lpstr>
      <vt:lpstr>Social Anxiety Disorder</vt:lpstr>
      <vt:lpstr>Highest incidence rates between  ages 10-15</vt:lpstr>
      <vt:lpstr>Target Social Learning </vt:lpstr>
      <vt:lpstr>Participants</vt:lpstr>
      <vt:lpstr>Social Anxiety Measures</vt:lpstr>
      <vt:lpstr>Aims</vt:lpstr>
      <vt:lpstr>LEARN Task</vt:lpstr>
      <vt:lpstr>LEARN Task</vt:lpstr>
      <vt:lpstr>Computational Models</vt:lpstr>
      <vt:lpstr>Models 1-5</vt:lpstr>
      <vt:lpstr>Models 6-10</vt:lpstr>
      <vt:lpstr>Parsimony Analyses</vt:lpstr>
      <vt:lpstr>Computational Model Comparison</vt:lpstr>
      <vt:lpstr>Behavioral &amp; Modeling Results</vt:lpstr>
      <vt:lpstr>PowerPoint Presentation</vt:lpstr>
      <vt:lpstr>Summary of Behavioral Mechanisms</vt:lpstr>
      <vt:lpstr>Summary of Modeling Results</vt:lpstr>
      <vt:lpstr>Aims</vt:lpstr>
      <vt:lpstr>PowerPoint Presentation</vt:lpstr>
      <vt:lpstr>Imaging Analyses</vt:lpstr>
      <vt:lpstr>PowerPoint Presentation</vt:lpstr>
      <vt:lpstr>Imaging Results</vt:lpstr>
      <vt:lpstr>PowerPoint Presentation</vt:lpstr>
      <vt:lpstr>PowerPoint Presentation</vt:lpstr>
      <vt:lpstr>Summary of Imaging Results</vt:lpstr>
      <vt:lpstr>Summary of Neural Mechanisms</vt:lpstr>
      <vt:lpstr>Real World Implications </vt:lpstr>
      <vt:lpstr>Future Goals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Dissertation Proposal</dc:title>
  <dc:creator>Tessa Clarkson</dc:creator>
  <cp:lastModifiedBy>Daniel Zweben</cp:lastModifiedBy>
  <cp:revision>114</cp:revision>
  <dcterms:created xsi:type="dcterms:W3CDTF">2019-07-16T02:27:01Z</dcterms:created>
  <dcterms:modified xsi:type="dcterms:W3CDTF">2025-09-13T01:57:21Z</dcterms:modified>
</cp:coreProperties>
</file>